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25"/>
  </p:notesMasterIdLst>
  <p:sldIdLst>
    <p:sldId id="256" r:id="rId2"/>
    <p:sldId id="262" r:id="rId3"/>
    <p:sldId id="257" r:id="rId4"/>
    <p:sldId id="258" r:id="rId5"/>
    <p:sldId id="259" r:id="rId6"/>
    <p:sldId id="266" r:id="rId7"/>
    <p:sldId id="260" r:id="rId8"/>
    <p:sldId id="267" r:id="rId9"/>
    <p:sldId id="268" r:id="rId10"/>
    <p:sldId id="269" r:id="rId11"/>
    <p:sldId id="270" r:id="rId12"/>
    <p:sldId id="271" r:id="rId13"/>
    <p:sldId id="272" r:id="rId14"/>
    <p:sldId id="273" r:id="rId15"/>
    <p:sldId id="318" r:id="rId16"/>
    <p:sldId id="313" r:id="rId17"/>
    <p:sldId id="314" r:id="rId18"/>
    <p:sldId id="315" r:id="rId19"/>
    <p:sldId id="317" r:id="rId20"/>
    <p:sldId id="310" r:id="rId21"/>
    <p:sldId id="311" r:id="rId22"/>
    <p:sldId id="263" r:id="rId23"/>
    <p:sldId id="265"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Lato" panose="020F0502020204030203" pitchFamily="34" charset="77"/>
      <p:regular r:id="rId30"/>
      <p:bold r:id="rId31"/>
      <p:italic r:id="rId32"/>
      <p:boldItalic r:id="rId33"/>
    </p:embeddedFont>
    <p:embeddedFont>
      <p:font typeface="Raleway" panose="020B0503030101060003" pitchFamily="34" charset="77"/>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69"/>
    <p:restoredTop sz="83929"/>
  </p:normalViewPr>
  <p:slideViewPr>
    <p:cSldViewPr snapToGrid="0">
      <p:cViewPr varScale="1">
        <p:scale>
          <a:sx n="146" d="100"/>
          <a:sy n="146" d="100"/>
        </p:scale>
        <p:origin x="424"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I am glad to be here to present our project </a:t>
            </a:r>
            <a:r>
              <a:rPr lang="en-US" sz="1100" b="0" i="0" u="none" strike="noStrike" cap="none" dirty="0" err="1">
                <a:solidFill>
                  <a:srgbClr val="000000"/>
                </a:solidFill>
                <a:effectLst/>
                <a:latin typeface="Arial"/>
                <a:ea typeface="Arial"/>
                <a:cs typeface="Arial"/>
                <a:sym typeface="Arial"/>
              </a:rPr>
              <a:t>LuckyYou</a:t>
            </a:r>
            <a:r>
              <a:rPr lang="en-US" sz="1100" b="0" i="0" u="none" strike="noStrike" cap="none" dirty="0">
                <a:solidFill>
                  <a:srgbClr val="000000"/>
                </a:solidFill>
                <a:effectLst/>
                <a:latin typeface="Arial"/>
                <a:ea typeface="Arial"/>
                <a:cs typeface="Arial"/>
                <a:sym typeface="Arial"/>
              </a:rPr>
              <a:t>, one of the lottery game, is a revolutionizing way which based on blockchain technology.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 altLang="zh-CN" sz="1100" b="0" i="0" u="none" strike="noStrike" cap="none" dirty="0">
                <a:solidFill>
                  <a:srgbClr val="000000"/>
                </a:solidFill>
                <a:effectLst/>
                <a:latin typeface="Arial"/>
                <a:ea typeface="Arial"/>
                <a:cs typeface="Arial"/>
                <a:sym typeface="Arial"/>
              </a:rPr>
              <a:t>As this graph shows there are 3 parties in this framework. Users, Smart Contract and </a:t>
            </a:r>
            <a:r>
              <a:rPr lang="en" altLang="zh-CN" sz="1100" b="0" i="0" u="none" strike="noStrike" cap="none" dirty="0" err="1">
                <a:solidFill>
                  <a:srgbClr val="000000"/>
                </a:solidFill>
                <a:effectLst/>
                <a:latin typeface="Arial"/>
                <a:ea typeface="Arial"/>
                <a:cs typeface="Arial"/>
                <a:sym typeface="Arial"/>
              </a:rPr>
              <a:t>EtherNet</a:t>
            </a:r>
            <a:r>
              <a:rPr lang="en" altLang="zh-CN" sz="1100" b="0" i="0" u="none" strike="noStrike" cap="none" dirty="0">
                <a:solidFill>
                  <a:srgbClr val="000000"/>
                </a:solidFill>
                <a:effectLst/>
                <a:latin typeface="Arial"/>
                <a:ea typeface="Arial"/>
                <a:cs typeface="Arial"/>
                <a:sym typeface="Arial"/>
              </a:rPr>
              <a:t>.</a:t>
            </a:r>
          </a:p>
          <a:p>
            <a:r>
              <a:rPr lang="en" altLang="zh-CN" sz="1100" b="0" i="0" u="none" strike="noStrike" cap="none" dirty="0">
                <a:solidFill>
                  <a:srgbClr val="000000"/>
                </a:solidFill>
                <a:effectLst/>
                <a:latin typeface="Arial"/>
                <a:ea typeface="Arial"/>
                <a:cs typeface="Arial"/>
                <a:sym typeface="Arial"/>
              </a:rPr>
              <a:t>As we know, the smart contract is running on the EVM which could be seen as a black box for developers and App users. So most of the interactions we care happens between users and the contract.</a:t>
            </a:r>
          </a:p>
          <a:p>
            <a:r>
              <a:rPr lang="en" altLang="zh-CN" sz="1100" b="0" i="0" u="none" strike="noStrike" cap="none" dirty="0">
                <a:solidFill>
                  <a:srgbClr val="000000"/>
                </a:solidFill>
                <a:effectLst/>
                <a:latin typeface="Arial"/>
                <a:ea typeface="Arial"/>
                <a:cs typeface="Arial"/>
                <a:sym typeface="Arial"/>
              </a:rPr>
              <a:t>There are 4 stages or functions in this lottery contract — Initial, Buy, End and Lucky Draw. Most ordinary users only need to use the Buy function to participate in the game while only the lottery creator will call the initial function once, to setup some basic attributes of this specific game instance. Attributes are like total time span of this game, beneficiary address, prize ratio. It will return the game address. Then everyone can join the game by using buy function, and sending their money ( here using ETH) to the contract. All the money from user will be added to the prize pool. When it comes the end, all functions will be disabled except the End function which will trigger the Lucky Draw to calculate the result and transfer the money to winner and beneficiary. After these processes, the contract will be forever disabled but also saved on the </a:t>
            </a:r>
            <a:r>
              <a:rPr lang="en" altLang="zh-CN" sz="1100" b="0" i="0" u="none" strike="noStrike" cap="none" dirty="0" err="1">
                <a:solidFill>
                  <a:srgbClr val="000000"/>
                </a:solidFill>
                <a:effectLst/>
                <a:latin typeface="Arial"/>
                <a:ea typeface="Arial"/>
                <a:cs typeface="Arial"/>
                <a:sym typeface="Arial"/>
              </a:rPr>
              <a:t>ethereum</a:t>
            </a:r>
            <a:r>
              <a:rPr lang="en" altLang="zh-CN" sz="1100" b="0" i="0" u="none" strike="noStrike" cap="none" dirty="0">
                <a:solidFill>
                  <a:srgbClr val="000000"/>
                </a:solidFill>
                <a:effectLst/>
                <a:latin typeface="Arial"/>
                <a:ea typeface="Arial"/>
                <a:cs typeface="Arial"/>
                <a:sym typeface="Arial"/>
              </a:rPr>
              <a:t> blockchain, and anyone can access its history buy checking variables in this contract address.</a:t>
            </a:r>
          </a:p>
        </p:txBody>
      </p:sp>
    </p:spTree>
    <p:extLst>
      <p:ext uri="{BB962C8B-B14F-4D97-AF65-F5344CB8AC3E}">
        <p14:creationId xmlns:p14="http://schemas.microsoft.com/office/powerpoint/2010/main" val="15529907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 altLang="zh-CN" sz="1100" b="0" i="0" u="none" strike="noStrike" cap="none" dirty="0">
                <a:solidFill>
                  <a:srgbClr val="000000"/>
                </a:solidFill>
                <a:effectLst/>
                <a:latin typeface="Arial"/>
                <a:ea typeface="Arial"/>
                <a:cs typeface="Arial"/>
                <a:sym typeface="Arial"/>
              </a:rPr>
              <a:t>Besides, here are some important attributes and principle of the contract.</a:t>
            </a:r>
          </a:p>
          <a:p>
            <a:r>
              <a:rPr lang="en" altLang="zh-CN" sz="1100" b="0" i="0" u="none" strike="noStrike" cap="none" dirty="0">
                <a:solidFill>
                  <a:srgbClr val="000000"/>
                </a:solidFill>
                <a:effectLst/>
                <a:latin typeface="Arial"/>
                <a:ea typeface="Arial"/>
                <a:cs typeface="Arial"/>
                <a:sym typeface="Arial"/>
              </a:rPr>
              <a:t>Firstly, the transactions can only be made within the lottery time span, once the lottery was ended, no one can make effective interaction with the contract anymore.</a:t>
            </a:r>
          </a:p>
          <a:p>
            <a:r>
              <a:rPr lang="en" altLang="zh-CN" sz="1100" b="0" i="0" u="none" strike="noStrike" cap="none" dirty="0">
                <a:solidFill>
                  <a:srgbClr val="000000"/>
                </a:solidFill>
                <a:effectLst/>
                <a:latin typeface="Arial"/>
                <a:ea typeface="Arial"/>
                <a:cs typeface="Arial"/>
                <a:sym typeface="Arial"/>
              </a:rPr>
              <a:t>Secondly, the prize for winner and beneficiary are distributed upon the final balance of the contract and the pre-settled ratio by creator.</a:t>
            </a:r>
          </a:p>
          <a:p>
            <a:r>
              <a:rPr lang="en" altLang="zh-CN" sz="1100" b="0" i="0" u="none" strike="noStrike" cap="none">
                <a:solidFill>
                  <a:srgbClr val="000000"/>
                </a:solidFill>
                <a:effectLst/>
                <a:latin typeface="Arial"/>
                <a:ea typeface="Arial"/>
                <a:cs typeface="Arial"/>
                <a:sym typeface="Arial"/>
              </a:rPr>
              <a:t>Finally, there is one principle of the winner selection, the more you purchase, the higher chance you will win.</a:t>
            </a:r>
          </a:p>
        </p:txBody>
      </p:sp>
    </p:spTree>
    <p:extLst>
      <p:ext uri="{BB962C8B-B14F-4D97-AF65-F5344CB8AC3E}">
        <p14:creationId xmlns:p14="http://schemas.microsoft.com/office/powerpoint/2010/main" val="32943458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 altLang="zh-CN" sz="1100" b="0" i="0" u="none" strike="noStrike" cap="none" dirty="0">
                <a:solidFill>
                  <a:srgbClr val="000000"/>
                </a:solidFill>
                <a:effectLst/>
                <a:latin typeface="Arial"/>
                <a:ea typeface="Arial"/>
                <a:cs typeface="Arial"/>
                <a:sym typeface="Arial"/>
              </a:rPr>
              <a:t>This flow graph shows the underlie logic of winner selection and the mechanism of randomness in the contract. Firstly, each user holds their own purchases and nonce. The contract will arrange their winning probability according the ratio of money the invest and the total prize until the final moment. Each user will be assigned a range of index logically in order, whoever capture the final random number will be the winner. </a:t>
            </a:r>
          </a:p>
          <a:p>
            <a:r>
              <a:rPr lang="en" altLang="zh-CN" sz="1100" b="0" i="0" u="none" strike="noStrike" cap="none" dirty="0">
                <a:solidFill>
                  <a:srgbClr val="000000"/>
                </a:solidFill>
                <a:effectLst/>
                <a:latin typeface="Arial"/>
                <a:ea typeface="Arial"/>
                <a:cs typeface="Arial"/>
                <a:sym typeface="Arial"/>
              </a:rPr>
              <a:t>Moreover, all the Nonce will be exclusive OR together with some other random value such as timestamp or </a:t>
            </a:r>
            <a:r>
              <a:rPr lang="en" altLang="zh-CN" sz="1100" b="0" i="0" u="none" strike="noStrike" cap="none" dirty="0" err="1">
                <a:solidFill>
                  <a:srgbClr val="000000"/>
                </a:solidFill>
                <a:effectLst/>
                <a:latin typeface="Arial"/>
                <a:ea typeface="Arial"/>
                <a:cs typeface="Arial"/>
                <a:sym typeface="Arial"/>
              </a:rPr>
              <a:t>blockIDs</a:t>
            </a:r>
            <a:r>
              <a:rPr lang="en" altLang="zh-CN" sz="1100" b="0" i="0" u="none" strike="noStrike" cap="none" dirty="0">
                <a:solidFill>
                  <a:srgbClr val="000000"/>
                </a:solidFill>
                <a:effectLst/>
                <a:latin typeface="Arial"/>
                <a:ea typeface="Arial"/>
                <a:cs typeface="Arial"/>
                <a:sym typeface="Arial"/>
              </a:rPr>
              <a:t>. And then, using it as the input to the built-in SHA256 algorithm to generate a bytes32 value, then cast it to int32 and then mod by the balance. That result is the winner index which helps to local the winner finally.</a:t>
            </a:r>
          </a:p>
        </p:txBody>
      </p:sp>
    </p:spTree>
    <p:extLst>
      <p:ext uri="{BB962C8B-B14F-4D97-AF65-F5344CB8AC3E}">
        <p14:creationId xmlns:p14="http://schemas.microsoft.com/office/powerpoint/2010/main" val="2076541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 altLang="zh-CN" sz="1100" b="0" i="0" u="none" strike="noStrike" cap="none" dirty="0">
                <a:solidFill>
                  <a:srgbClr val="000000"/>
                </a:solidFill>
                <a:effectLst/>
                <a:latin typeface="Arial"/>
                <a:ea typeface="Arial"/>
                <a:cs typeface="Arial"/>
                <a:sym typeface="Arial"/>
              </a:rPr>
              <a:t>To make sure the game is fair enough, we have tested the contract more than 5,000 times. For each time, users brought the same amount of lotteries, with random generated nonce (P.S. Here the random algorithm is using built-in random package of Node.js).</a:t>
            </a:r>
          </a:p>
          <a:p>
            <a:r>
              <a:rPr lang="en" altLang="zh-CN" sz="1100" b="0" i="0" u="none" strike="noStrike" cap="none" dirty="0">
                <a:solidFill>
                  <a:srgbClr val="000000"/>
                </a:solidFill>
                <a:effectLst/>
                <a:latin typeface="Arial"/>
                <a:ea typeface="Arial"/>
                <a:cs typeface="Arial"/>
                <a:sym typeface="Arial"/>
              </a:rPr>
              <a:t>As the result shows, the winning chance of each user is roughly around 0.1. Hence, we believe the random number is uniformly distributed in certain degree. But before we put the contract in production, there are more work and test need to be done. Such as analysis the influence on the winning chance from final balance and the number of users.</a:t>
            </a:r>
          </a:p>
        </p:txBody>
      </p:sp>
    </p:spTree>
    <p:extLst>
      <p:ext uri="{BB962C8B-B14F-4D97-AF65-F5344CB8AC3E}">
        <p14:creationId xmlns:p14="http://schemas.microsoft.com/office/powerpoint/2010/main" val="5304953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c6f73a0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37039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c6f73a0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9067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 altLang="zh-CN" sz="1100" b="0" i="0" u="none" strike="noStrike" cap="none" dirty="0">
                <a:solidFill>
                  <a:srgbClr val="000000"/>
                </a:solidFill>
                <a:effectLst/>
                <a:latin typeface="Arial"/>
                <a:ea typeface="Arial"/>
                <a:cs typeface="Arial"/>
                <a:sym typeface="Arial"/>
              </a:rPr>
              <a:t>We have a 2 stages development plan.</a:t>
            </a:r>
          </a:p>
          <a:p>
            <a:pPr marL="139700" indent="0">
              <a:buNone/>
            </a:pPr>
            <a:r>
              <a:rPr lang="en" altLang="zh-CN" sz="1100" b="0" i="0" u="none" strike="noStrike" cap="none" dirty="0">
                <a:solidFill>
                  <a:srgbClr val="000000"/>
                </a:solidFill>
                <a:effectLst/>
                <a:latin typeface="Arial"/>
                <a:ea typeface="Arial"/>
                <a:cs typeface="Arial"/>
                <a:sym typeface="Arial"/>
              </a:rPr>
              <a:t>We’ll spend the first 3 months to develop the product to have more </a:t>
            </a:r>
            <a:r>
              <a:rPr lang="en" altLang="zh-CN" sz="1100" b="0" i="0" u="none" strike="noStrike" cap="none" dirty="0" err="1">
                <a:solidFill>
                  <a:srgbClr val="000000"/>
                </a:solidFill>
                <a:effectLst/>
                <a:latin typeface="Arial"/>
                <a:ea typeface="Arial"/>
                <a:cs typeface="Arial"/>
                <a:sym typeface="Arial"/>
              </a:rPr>
              <a:t>functionnality</a:t>
            </a:r>
            <a:r>
              <a:rPr lang="en" altLang="zh-CN" sz="1100" b="0" i="0" u="none" strike="noStrike" cap="none" dirty="0">
                <a:solidFill>
                  <a:srgbClr val="000000"/>
                </a:solidFill>
                <a:effectLst/>
                <a:latin typeface="Arial"/>
                <a:ea typeface="Arial"/>
                <a:cs typeface="Arial"/>
                <a:sym typeface="Arial"/>
              </a:rPr>
              <a:t> &amp; better </a:t>
            </a:r>
            <a:r>
              <a:rPr lang="en" altLang="zh-CN" sz="1100" b="0" i="0" u="none" strike="noStrike" cap="none" dirty="0" err="1">
                <a:solidFill>
                  <a:srgbClr val="000000"/>
                </a:solidFill>
                <a:effectLst/>
                <a:latin typeface="Arial"/>
                <a:ea typeface="Arial"/>
                <a:cs typeface="Arial"/>
                <a:sym typeface="Arial"/>
              </a:rPr>
              <a:t>usebility</a:t>
            </a:r>
            <a:r>
              <a:rPr lang="en" altLang="zh-CN" sz="1100" b="0" i="0" u="none" strike="noStrike" cap="none" dirty="0">
                <a:solidFill>
                  <a:srgbClr val="000000"/>
                </a:solidFill>
                <a:effectLst/>
                <a:latin typeface="Arial"/>
                <a:ea typeface="Arial"/>
                <a:cs typeface="Arial"/>
                <a:sym typeface="Arial"/>
              </a:rPr>
              <a:t>. Meanwhile, analyzing the market at same time.</a:t>
            </a:r>
          </a:p>
          <a:p>
            <a:pPr marL="139700" indent="0">
              <a:buNone/>
            </a:pPr>
            <a:r>
              <a:rPr lang="en" altLang="zh-CN" sz="1100" b="0" i="0" u="none" strike="noStrike" cap="none" dirty="0">
                <a:solidFill>
                  <a:srgbClr val="000000"/>
                </a:solidFill>
                <a:effectLst/>
                <a:latin typeface="Arial"/>
                <a:ea typeface="Arial"/>
                <a:cs typeface="Arial"/>
                <a:sym typeface="Arial"/>
              </a:rPr>
              <a:t>Then, in the next stage, we’ll </a:t>
            </a:r>
            <a:r>
              <a:rPr lang="en" altLang="zh-CN" sz="1100" b="0" i="0" u="none" strike="noStrike" cap="none" dirty="0" err="1">
                <a:solidFill>
                  <a:srgbClr val="000000"/>
                </a:solidFill>
                <a:effectLst/>
                <a:latin typeface="Arial"/>
                <a:ea typeface="Arial"/>
                <a:cs typeface="Arial"/>
                <a:sym typeface="Arial"/>
              </a:rPr>
              <a:t>reachout</a:t>
            </a:r>
            <a:r>
              <a:rPr lang="en" altLang="zh-CN" sz="1100" b="0" i="0" u="none" strike="noStrike" cap="none" dirty="0">
                <a:solidFill>
                  <a:srgbClr val="000000"/>
                </a:solidFill>
                <a:effectLst/>
                <a:latin typeface="Arial"/>
                <a:ea typeface="Arial"/>
                <a:cs typeface="Arial"/>
                <a:sym typeface="Arial"/>
              </a:rPr>
              <a:t> to the lottery companies / </a:t>
            </a:r>
            <a:r>
              <a:rPr lang="en" altLang="zh-CN" sz="1100" b="0" i="0" u="none" strike="noStrike" cap="none" dirty="0" err="1">
                <a:solidFill>
                  <a:srgbClr val="000000"/>
                </a:solidFill>
                <a:effectLst/>
                <a:latin typeface="Arial"/>
                <a:ea typeface="Arial"/>
                <a:cs typeface="Arial"/>
                <a:sym typeface="Arial"/>
              </a:rPr>
              <a:t>goverment</a:t>
            </a:r>
            <a:r>
              <a:rPr lang="en" altLang="zh-CN" sz="1100" b="0" i="0" u="none" strike="noStrike" cap="none" dirty="0">
                <a:solidFill>
                  <a:srgbClr val="000000"/>
                </a:solidFill>
                <a:effectLst/>
                <a:latin typeface="Arial"/>
                <a:ea typeface="Arial"/>
                <a:cs typeface="Arial"/>
                <a:sym typeface="Arial"/>
              </a:rPr>
              <a:t> and some welfare foundations to sell the platform and the support as well as the long-term development.</a:t>
            </a:r>
          </a:p>
        </p:txBody>
      </p:sp>
    </p:spTree>
    <p:extLst>
      <p:ext uri="{BB962C8B-B14F-4D97-AF65-F5344CB8AC3E}">
        <p14:creationId xmlns:p14="http://schemas.microsoft.com/office/powerpoint/2010/main" val="30563990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 altLang="zh-CN" sz="1100" b="0" i="0" u="none" strike="noStrike" cap="none" dirty="0">
                <a:solidFill>
                  <a:srgbClr val="000000"/>
                </a:solidFill>
                <a:effectLst/>
                <a:latin typeface="Arial"/>
                <a:ea typeface="Arial"/>
                <a:cs typeface="Arial"/>
                <a:sym typeface="Arial"/>
              </a:rPr>
              <a:t>As for the financial plan, we’ll try to avoid </a:t>
            </a:r>
            <a:r>
              <a:rPr lang="en" altLang="zh-CN" sz="1100" b="0" i="0" u="none" strike="noStrike" cap="none" dirty="0" err="1">
                <a:solidFill>
                  <a:srgbClr val="000000"/>
                </a:solidFill>
                <a:effectLst/>
                <a:latin typeface="Arial"/>
                <a:ea typeface="Arial"/>
                <a:cs typeface="Arial"/>
                <a:sym typeface="Arial"/>
              </a:rPr>
              <a:t>hight</a:t>
            </a:r>
            <a:r>
              <a:rPr lang="en" altLang="zh-CN" sz="1100" b="0" i="0" u="none" strike="noStrike" cap="none" dirty="0">
                <a:solidFill>
                  <a:srgbClr val="000000"/>
                </a:solidFill>
                <a:effectLst/>
                <a:latin typeface="Arial"/>
                <a:ea typeface="Arial"/>
                <a:cs typeface="Arial"/>
                <a:sym typeface="Arial"/>
              </a:rPr>
              <a:t> invest in the </a:t>
            </a:r>
            <a:r>
              <a:rPr lang="en" altLang="zh-CN" sz="1100" b="0" i="0" u="none" strike="noStrike" cap="none" dirty="0" err="1">
                <a:solidFill>
                  <a:srgbClr val="000000"/>
                </a:solidFill>
                <a:effectLst/>
                <a:latin typeface="Arial"/>
                <a:ea typeface="Arial"/>
                <a:cs typeface="Arial"/>
                <a:sym typeface="Arial"/>
              </a:rPr>
              <a:t>begining</a:t>
            </a:r>
            <a:r>
              <a:rPr lang="en" altLang="zh-CN" sz="1100" b="0" i="0" u="none" strike="noStrike" cap="none" dirty="0">
                <a:solidFill>
                  <a:srgbClr val="000000"/>
                </a:solidFill>
                <a:effectLst/>
                <a:latin typeface="Arial"/>
                <a:ea typeface="Arial"/>
                <a:cs typeface="Arial"/>
                <a:sym typeface="Arial"/>
              </a:rPr>
              <a:t>. But we expect a stable income once the system is online. The main income will come from the commission of the lottery for each round.</a:t>
            </a:r>
          </a:p>
        </p:txBody>
      </p:sp>
    </p:spTree>
    <p:extLst>
      <p:ext uri="{BB962C8B-B14F-4D97-AF65-F5344CB8AC3E}">
        <p14:creationId xmlns:p14="http://schemas.microsoft.com/office/powerpoint/2010/main" val="34015892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 altLang="zh-CN"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522637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c6f73a0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5389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c6f73a04f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c6f73a04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sz="1100" b="0" i="0" u="none" strike="noStrike" cap="none" dirty="0">
                <a:solidFill>
                  <a:srgbClr val="000000"/>
                </a:solidFill>
                <a:effectLst/>
                <a:latin typeface="Arial"/>
                <a:ea typeface="Arial"/>
                <a:cs typeface="Arial"/>
                <a:sym typeface="Arial"/>
              </a:rPr>
              <a:t>Let me and my teammates introduce them in detail.</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kumimoji="1" lang="en-US" altLang="zh-CN" dirty="0"/>
              <a:t>To</a:t>
            </a:r>
            <a:r>
              <a:rPr kumimoji="1" lang="zh-CN" altLang="en-US" dirty="0"/>
              <a:t> </a:t>
            </a:r>
            <a:r>
              <a:rPr kumimoji="1" lang="en-US" altLang="zh-CN" dirty="0"/>
              <a:t>sum</a:t>
            </a:r>
            <a:r>
              <a:rPr kumimoji="1" lang="zh-CN" altLang="en-US" dirty="0"/>
              <a:t> </a:t>
            </a:r>
            <a:r>
              <a:rPr kumimoji="1" lang="en-US" altLang="zh-CN" dirty="0"/>
              <a:t>up,</a:t>
            </a:r>
            <a:r>
              <a:rPr kumimoji="1" lang="zh-CN" altLang="en-US" dirty="0"/>
              <a:t> </a:t>
            </a:r>
            <a:r>
              <a:rPr kumimoji="1" lang="en-US" altLang="zh-CN" dirty="0"/>
              <a:t>for</a:t>
            </a:r>
            <a:r>
              <a:rPr kumimoji="1" lang="zh-CN" altLang="en-US" dirty="0"/>
              <a:t> </a:t>
            </a:r>
            <a:r>
              <a:rPr kumimoji="1" lang="en-US" altLang="zh-CN" dirty="0"/>
              <a:t>users,</a:t>
            </a:r>
            <a:r>
              <a:rPr kumimoji="1" lang="zh-CN" altLang="en-US" dirty="0"/>
              <a:t> </a:t>
            </a:r>
            <a:r>
              <a:rPr kumimoji="1" lang="en-US" altLang="zh-CN" dirty="0" err="1"/>
              <a:t>LuckyYou</a:t>
            </a:r>
            <a:r>
              <a:rPr kumimoji="1" lang="zh-CN" altLang="en-US" dirty="0"/>
              <a:t> </a:t>
            </a:r>
            <a:r>
              <a:rPr kumimoji="1" lang="en-US" altLang="zh-CN" dirty="0"/>
              <a:t>is</a:t>
            </a:r>
            <a:r>
              <a:rPr kumimoji="1" lang="zh-CN" altLang="en-US" dirty="0"/>
              <a:t> </a:t>
            </a:r>
            <a:r>
              <a:rPr kumimoji="1" lang="en-US" altLang="zh-CN" dirty="0"/>
              <a:t>secure, fair,</a:t>
            </a:r>
            <a:r>
              <a:rPr kumimoji="1" lang="zh-CN" altLang="en-US" dirty="0"/>
              <a:t> </a:t>
            </a:r>
            <a:r>
              <a:rPr kumimoji="1" lang="en-US" altLang="zh-CN" dirty="0"/>
              <a:t>and</a:t>
            </a:r>
            <a:r>
              <a:rPr kumimoji="1" lang="zh-CN" altLang="en-US" dirty="0"/>
              <a:t> </a:t>
            </a:r>
            <a:r>
              <a:rPr kumimoji="1" lang="en-US" altLang="zh-CN" dirty="0"/>
              <a:t>easy</a:t>
            </a:r>
            <a:r>
              <a:rPr kumimoji="1" lang="zh-CN" altLang="en-US" dirty="0"/>
              <a:t> </a:t>
            </a:r>
            <a:r>
              <a:rPr kumimoji="1" lang="en-US" altLang="zh-CN" dirty="0"/>
              <a:t>to</a:t>
            </a:r>
            <a:r>
              <a:rPr kumimoji="1" lang="zh-CN" altLang="en-US" dirty="0"/>
              <a:t> </a:t>
            </a:r>
            <a:r>
              <a:rPr kumimoji="1" lang="en-US" altLang="zh-CN" dirty="0"/>
              <a:t>purchase.</a:t>
            </a:r>
            <a:r>
              <a:rPr kumimoji="1" lang="zh-CN" altLang="en-US" dirty="0"/>
              <a:t> </a:t>
            </a:r>
            <a:r>
              <a:rPr kumimoji="1" lang="en-US" altLang="zh-CN" dirty="0"/>
              <a:t>However,</a:t>
            </a:r>
            <a:r>
              <a:rPr kumimoji="1" lang="zh-CN" altLang="en-US" dirty="0"/>
              <a:t> </a:t>
            </a:r>
            <a:r>
              <a:rPr kumimoji="1" lang="en-US" altLang="zh-CN" dirty="0" err="1"/>
              <a:t>LuckyYou</a:t>
            </a:r>
            <a:r>
              <a:rPr kumimoji="1" lang="zh-CN" altLang="en-US" dirty="0"/>
              <a:t> </a:t>
            </a:r>
            <a:r>
              <a:rPr lang="en-HK" altLang="zh-CN" sz="1100" b="0" i="0" u="none" strike="noStrike" kern="1200" cap="none" dirty="0">
                <a:solidFill>
                  <a:schemeClr val="tx1"/>
                </a:solidFill>
                <a:effectLst/>
                <a:latin typeface="Arial"/>
                <a:ea typeface="Arial"/>
                <a:cs typeface="Arial"/>
                <a:sym typeface="Arial"/>
              </a:rPr>
              <a:t>needs improving</a:t>
            </a:r>
            <a:r>
              <a:rPr lang="zh-CN" altLang="en-US" sz="1100" b="0" i="0" u="none" strike="noStrike" kern="1200" cap="none" dirty="0">
                <a:solidFill>
                  <a:schemeClr val="tx1"/>
                </a:solidFill>
                <a:effectLst/>
                <a:latin typeface="Arial"/>
                <a:ea typeface="Arial"/>
                <a:cs typeface="Arial"/>
                <a:sym typeface="Arial"/>
              </a:rPr>
              <a:t> </a:t>
            </a:r>
            <a:r>
              <a:rPr lang="en-US" altLang="zh-CN" sz="1100" b="0" i="0" u="none" strike="noStrike" kern="1200" cap="none" dirty="0">
                <a:solidFill>
                  <a:schemeClr val="tx1"/>
                </a:solidFill>
                <a:effectLst/>
                <a:latin typeface="Arial"/>
                <a:ea typeface="Arial"/>
                <a:cs typeface="Arial"/>
                <a:sym typeface="Arial"/>
              </a:rPr>
              <a:t>in</a:t>
            </a:r>
            <a:r>
              <a:rPr lang="zh-CN" altLang="en-US" sz="1100" b="0" i="0" u="none" strike="noStrike" kern="1200" cap="none" dirty="0">
                <a:solidFill>
                  <a:schemeClr val="tx1"/>
                </a:solidFill>
                <a:effectLst/>
                <a:latin typeface="Arial"/>
                <a:ea typeface="Arial"/>
                <a:cs typeface="Arial"/>
                <a:sym typeface="Arial"/>
              </a:rPr>
              <a:t> </a:t>
            </a:r>
            <a:r>
              <a:rPr lang="en-US" altLang="zh-CN" sz="1100" b="0" i="0" u="none" strike="noStrike" kern="1200" cap="none" dirty="0">
                <a:solidFill>
                  <a:schemeClr val="tx1"/>
                </a:solidFill>
                <a:effectLst/>
                <a:latin typeface="Arial"/>
                <a:ea typeface="Arial"/>
                <a:cs typeface="Arial"/>
                <a:sym typeface="Arial"/>
              </a:rPr>
              <a:t>some</a:t>
            </a:r>
            <a:r>
              <a:rPr lang="zh-CN" altLang="en-US" sz="1100" b="0" i="0" u="none" strike="noStrike" kern="1200" cap="none" dirty="0">
                <a:solidFill>
                  <a:schemeClr val="tx1"/>
                </a:solidFill>
                <a:effectLst/>
                <a:latin typeface="Arial"/>
                <a:ea typeface="Arial"/>
                <a:cs typeface="Arial"/>
                <a:sym typeface="Arial"/>
              </a:rPr>
              <a:t> </a:t>
            </a:r>
            <a:r>
              <a:rPr lang="en-US" altLang="zh-CN" sz="1100" b="0" i="0" u="none" strike="noStrike" kern="1200" cap="none" dirty="0">
                <a:solidFill>
                  <a:schemeClr val="tx1"/>
                </a:solidFill>
                <a:effectLst/>
                <a:latin typeface="Arial"/>
                <a:ea typeface="Arial"/>
                <a:cs typeface="Arial"/>
                <a:sym typeface="Arial"/>
              </a:rPr>
              <a:t>aspects</a:t>
            </a:r>
            <a:r>
              <a:rPr lang="zh-CN" altLang="en-US" sz="1100" b="0" i="0" u="none" strike="noStrike" kern="1200" cap="none" dirty="0">
                <a:solidFill>
                  <a:schemeClr val="tx1"/>
                </a:solidFill>
                <a:effectLst/>
                <a:latin typeface="Arial"/>
                <a:ea typeface="Arial"/>
                <a:cs typeface="Arial"/>
                <a:sym typeface="Arial"/>
              </a:rPr>
              <a:t> </a:t>
            </a:r>
            <a:r>
              <a:rPr kumimoji="1" lang="en-US" altLang="zh-CN" sz="1100" b="0" i="0" u="none" strike="noStrike" kern="1200" cap="none" dirty="0">
                <a:solidFill>
                  <a:schemeClr val="tx1"/>
                </a:solidFill>
                <a:effectLst/>
                <a:latin typeface="Arial"/>
                <a:ea typeface="Arial"/>
                <a:cs typeface="Arial"/>
                <a:sym typeface="Arial"/>
              </a:rPr>
              <a:t>:</a:t>
            </a:r>
            <a:r>
              <a:rPr kumimoji="1" lang="zh-CN" altLang="en-US" sz="1100" b="0" i="0" u="none" strike="noStrike" kern="1200" cap="none" dirty="0">
                <a:solidFill>
                  <a:schemeClr val="tx1"/>
                </a:solidFill>
                <a:effectLst/>
                <a:latin typeface="Arial"/>
                <a:ea typeface="Arial"/>
                <a:cs typeface="Arial"/>
                <a:sym typeface="Arial"/>
              </a:rPr>
              <a:t> </a:t>
            </a:r>
            <a:r>
              <a:rPr kumimoji="1" lang="en-US" altLang="zh-CN" sz="1100" b="0" i="0" u="none" strike="noStrike" kern="1200" cap="none" dirty="0">
                <a:solidFill>
                  <a:schemeClr val="tx1"/>
                </a:solidFill>
                <a:effectLst/>
                <a:latin typeface="Arial"/>
                <a:ea typeface="Arial"/>
                <a:cs typeface="Arial"/>
                <a:sym typeface="Arial"/>
              </a:rPr>
              <a:t>first</a:t>
            </a:r>
            <a:r>
              <a:rPr kumimoji="1" lang="zh-CN" altLang="en-US" sz="1100" b="0" i="0" u="none" strike="noStrike" kern="1200" cap="none" dirty="0">
                <a:solidFill>
                  <a:schemeClr val="tx1"/>
                </a:solidFill>
                <a:effectLst/>
                <a:latin typeface="Arial"/>
                <a:ea typeface="Arial"/>
                <a:cs typeface="Arial"/>
                <a:sym typeface="Arial"/>
              </a:rPr>
              <a:t> </a:t>
            </a:r>
            <a:r>
              <a:rPr kumimoji="1" lang="en-US" altLang="zh-CN" sz="1100" b="0" i="0" u="none" strike="noStrike" kern="1200" cap="none" dirty="0">
                <a:solidFill>
                  <a:schemeClr val="tx1"/>
                </a:solidFill>
                <a:effectLst/>
                <a:latin typeface="Arial"/>
                <a:ea typeface="Arial"/>
                <a:cs typeface="Arial"/>
                <a:sym typeface="Arial"/>
              </a:rPr>
              <a:t>is</a:t>
            </a:r>
            <a:r>
              <a:rPr kumimoji="1" lang="zh-CN" altLang="en-US" sz="1100" b="0" i="0" u="none" strike="noStrike" kern="1200" cap="none" dirty="0">
                <a:solidFill>
                  <a:schemeClr val="tx1"/>
                </a:solidFill>
                <a:effectLst/>
                <a:latin typeface="Arial"/>
                <a:ea typeface="Arial"/>
                <a:cs typeface="Arial"/>
                <a:sym typeface="Arial"/>
              </a:rPr>
              <a:t> </a:t>
            </a:r>
            <a:r>
              <a:rPr kumimoji="1" lang="en-US" altLang="zh-CN" sz="1100" b="0" i="0" u="none" strike="noStrike" kern="1200" cap="none" dirty="0">
                <a:solidFill>
                  <a:schemeClr val="tx1"/>
                </a:solidFill>
                <a:effectLst/>
                <a:latin typeface="Arial"/>
                <a:ea typeface="Arial"/>
                <a:cs typeface="Arial"/>
                <a:sym typeface="Arial"/>
              </a:rPr>
              <a:t>to</a:t>
            </a:r>
            <a:r>
              <a:rPr kumimoji="1" lang="zh-CN" altLang="en-US" sz="1100" b="0" i="0" u="none" strike="noStrike" kern="1200" cap="none" dirty="0">
                <a:solidFill>
                  <a:schemeClr val="tx1"/>
                </a:solidFill>
                <a:effectLst/>
                <a:latin typeface="Arial"/>
                <a:ea typeface="Arial"/>
                <a:cs typeface="Arial"/>
                <a:sym typeface="Arial"/>
              </a:rPr>
              <a:t> </a:t>
            </a:r>
            <a:r>
              <a:rPr kumimoji="1" lang="en-US" altLang="zh-CN" dirty="0"/>
              <a:t>be</a:t>
            </a:r>
            <a:r>
              <a:rPr kumimoji="1" lang="zh-CN" altLang="en-US" dirty="0"/>
              <a:t> </a:t>
            </a:r>
            <a:r>
              <a:rPr kumimoji="1" lang="en-US" altLang="zh-CN" dirty="0"/>
              <a:t>various</a:t>
            </a:r>
            <a:r>
              <a:rPr kumimoji="1" lang="zh-CN" altLang="en-US" dirty="0"/>
              <a:t> </a:t>
            </a:r>
            <a:r>
              <a:rPr kumimoji="1" lang="en-US" altLang="zh-CN" dirty="0"/>
              <a:t>and</a:t>
            </a:r>
            <a:r>
              <a:rPr kumimoji="1" lang="zh-CN" altLang="en-US" dirty="0"/>
              <a:t> </a:t>
            </a:r>
            <a:r>
              <a:rPr kumimoji="1" lang="en-US" altLang="zh-CN" dirty="0"/>
              <a:t>can</a:t>
            </a:r>
            <a:r>
              <a:rPr kumimoji="1" lang="zh-CN" altLang="en-US" dirty="0"/>
              <a:t> </a:t>
            </a:r>
            <a:r>
              <a:rPr kumimoji="1" lang="en-US" altLang="zh-CN" dirty="0"/>
              <a:t>support</a:t>
            </a:r>
            <a:r>
              <a:rPr kumimoji="1" lang="zh-CN" altLang="en-US" dirty="0"/>
              <a:t> </a:t>
            </a:r>
            <a:r>
              <a:rPr kumimoji="1" lang="en-US" altLang="zh-CN" dirty="0"/>
              <a:t>more</a:t>
            </a:r>
            <a:r>
              <a:rPr kumimoji="1" lang="zh-CN" altLang="en-US" dirty="0"/>
              <a:t> </a:t>
            </a:r>
            <a:r>
              <a:rPr kumimoji="1" lang="en-US" altLang="zh-CN" dirty="0"/>
              <a:t>playing</a:t>
            </a:r>
            <a:r>
              <a:rPr kumimoji="1" lang="zh-CN" altLang="en-US" dirty="0"/>
              <a:t> </a:t>
            </a:r>
            <a:r>
              <a:rPr kumimoji="1" lang="en-US" altLang="zh-CN" dirty="0"/>
              <a:t>modes.</a:t>
            </a:r>
            <a:r>
              <a:rPr kumimoji="1" lang="zh-CN" altLang="en-US" dirty="0"/>
              <a:t> </a:t>
            </a:r>
            <a:r>
              <a:rPr kumimoji="1" lang="en-US" altLang="zh-CN" dirty="0"/>
              <a:t>Then,</a:t>
            </a:r>
            <a:r>
              <a:rPr kumimoji="1" lang="zh-CN" altLang="en-US" dirty="0"/>
              <a:t> </a:t>
            </a:r>
            <a:r>
              <a:rPr kumimoji="1" lang="en-US" altLang="zh-CN" dirty="0"/>
              <a:t>for</a:t>
            </a:r>
            <a:r>
              <a:rPr kumimoji="1" lang="zh-CN" altLang="en-US" dirty="0"/>
              <a:t> </a:t>
            </a:r>
            <a:r>
              <a:rPr kumimoji="1" lang="en-US" altLang="zh-CN" dirty="0"/>
              <a:t>now,</a:t>
            </a:r>
            <a:r>
              <a:rPr kumimoji="1" lang="zh-CN" altLang="en-US" dirty="0"/>
              <a:t> </a:t>
            </a:r>
            <a:r>
              <a:rPr lang="en-HK" altLang="zh-CN" dirty="0"/>
              <a:t>each user can only buy once, we hope to extend to multiple times</a:t>
            </a:r>
            <a:r>
              <a:rPr lang="en-US" altLang="zh-CN" dirty="0"/>
              <a:t>.</a:t>
            </a:r>
            <a:r>
              <a:rPr lang="zh-CN" altLang="en-US" dirty="0"/>
              <a:t> </a:t>
            </a:r>
            <a:r>
              <a:rPr lang="en-US" altLang="zh-CN" dirty="0"/>
              <a:t>And</a:t>
            </a:r>
            <a:r>
              <a:rPr lang="zh-CN" altLang="en-US" dirty="0"/>
              <a:t> </a:t>
            </a:r>
            <a:r>
              <a:rPr kumimoji="1" lang="en-US" altLang="zh-CN" dirty="0"/>
              <a:t>we</a:t>
            </a:r>
            <a:r>
              <a:rPr kumimoji="1" lang="zh-CN" altLang="en-US" dirty="0"/>
              <a:t> </a:t>
            </a:r>
            <a:r>
              <a:rPr kumimoji="1" lang="en-US" altLang="zh-CN" dirty="0"/>
              <a:t>may</a:t>
            </a:r>
            <a:r>
              <a:rPr kumimoji="1" lang="zh-CN" altLang="en-US" dirty="0"/>
              <a:t> </a:t>
            </a:r>
            <a:r>
              <a:rPr kumimoji="1" lang="en-US" altLang="zh-CN" dirty="0"/>
              <a:t>improve</a:t>
            </a:r>
            <a:r>
              <a:rPr kumimoji="1" lang="zh-CN" altLang="en-US" dirty="0"/>
              <a:t> </a:t>
            </a:r>
            <a:r>
              <a:rPr kumimoji="1" lang="en-US" altLang="zh-CN" dirty="0"/>
              <a:t>algorithm</a:t>
            </a:r>
            <a:r>
              <a:rPr kumimoji="1" lang="zh-CN" altLang="en-US" dirty="0"/>
              <a:t> </a:t>
            </a:r>
            <a:r>
              <a:rPr kumimoji="1" lang="en-US" altLang="zh-CN" dirty="0"/>
              <a:t>to</a:t>
            </a:r>
            <a:r>
              <a:rPr kumimoji="1" lang="zh-CN" altLang="en-US" dirty="0"/>
              <a:t> </a:t>
            </a:r>
            <a:r>
              <a:rPr kumimoji="1" lang="en-US" altLang="zh-CN" dirty="0"/>
              <a:t>decrease</a:t>
            </a:r>
            <a:r>
              <a:rPr kumimoji="1" lang="zh-CN" altLang="en-US" dirty="0"/>
              <a:t> </a:t>
            </a:r>
            <a:r>
              <a:rPr kumimoji="1" lang="en-US" altLang="zh-CN" dirty="0"/>
              <a:t>time</a:t>
            </a:r>
            <a:r>
              <a:rPr kumimoji="1" lang="zh-CN" altLang="en-US" dirty="0"/>
              <a:t> </a:t>
            </a:r>
            <a:r>
              <a:rPr kumimoji="1" lang="en-US" altLang="zh-CN" dirty="0"/>
              <a:t>complexity</a:t>
            </a:r>
            <a:r>
              <a:rPr kumimoji="1" lang="zh-CN" altLang="en-US" dirty="0"/>
              <a:t> </a:t>
            </a:r>
            <a:r>
              <a:rPr kumimoji="1" lang="en-US" altLang="zh-CN" dirty="0"/>
              <a:t>as</a:t>
            </a:r>
            <a:r>
              <a:rPr kumimoji="1" lang="zh-CN" altLang="en-US" dirty="0"/>
              <a:t> </a:t>
            </a:r>
            <a:r>
              <a:rPr kumimoji="1" lang="en-US" altLang="zh-CN" dirty="0"/>
              <a:t>well</a:t>
            </a:r>
            <a:r>
              <a:rPr kumimoji="1" lang="zh-CN" altLang="en-US" dirty="0"/>
              <a:t> </a:t>
            </a:r>
            <a:r>
              <a:rPr kumimoji="1" lang="en-US" altLang="zh-CN" dirty="0"/>
              <a:t>as</a:t>
            </a:r>
            <a:r>
              <a:rPr kumimoji="1" lang="zh-CN" altLang="en-US" dirty="0"/>
              <a:t> </a:t>
            </a:r>
            <a:r>
              <a:rPr kumimoji="1" lang="en-US" altLang="zh-CN" dirty="0"/>
              <a:t>interaction</a:t>
            </a:r>
            <a:r>
              <a:rPr kumimoji="1" lang="zh-CN" altLang="en-US" dirty="0"/>
              <a:t> </a:t>
            </a:r>
            <a:r>
              <a:rPr kumimoji="1" lang="en-US" altLang="zh-CN" dirty="0"/>
              <a:t>cost.</a:t>
            </a:r>
            <a:endParaRPr kumimoji="1" lang="zh-CN" altLang="en-US" dirty="0"/>
          </a:p>
          <a:p>
            <a:pPr rtl="0"/>
            <a:endParaRPr lang="en-US" b="0" dirty="0">
              <a:effectLst/>
            </a:endParaRPr>
          </a:p>
        </p:txBody>
      </p:sp>
    </p:spTree>
    <p:extLst>
      <p:ext uri="{BB962C8B-B14F-4D97-AF65-F5344CB8AC3E}">
        <p14:creationId xmlns:p14="http://schemas.microsoft.com/office/powerpoint/2010/main" val="1378188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c6f73a04f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c6f73a04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One</a:t>
            </a:r>
            <a:r>
              <a:rPr lang="zh-CN" altLang="en-US" dirty="0"/>
              <a:t> </a:t>
            </a:r>
            <a:r>
              <a:rPr lang="en-US" altLang="zh-CN" dirty="0"/>
              <a:t>more</a:t>
            </a:r>
            <a:r>
              <a:rPr lang="zh-CN" altLang="en-US" dirty="0"/>
              <a:t> </a:t>
            </a:r>
            <a:r>
              <a:rPr lang="en-US" altLang="zh-CN" dirty="0"/>
              <a:t>thing,</a:t>
            </a:r>
            <a:r>
              <a:rPr lang="zh-CN" altLang="en-US" dirty="0"/>
              <a:t> </a:t>
            </a:r>
            <a:r>
              <a:rPr lang="en-US" altLang="zh-CN" dirty="0"/>
              <a:t>this</a:t>
            </a:r>
            <a:r>
              <a:rPr lang="zh-CN" altLang="en-US" dirty="0"/>
              <a:t> </a:t>
            </a:r>
            <a:r>
              <a:rPr lang="en-US" altLang="zh-CN" dirty="0"/>
              <a:t>is</a:t>
            </a:r>
            <a:r>
              <a:rPr lang="zh-CN" altLang="en-US" dirty="0"/>
              <a:t> </a:t>
            </a:r>
            <a:r>
              <a:rPr lang="en-US" altLang="zh-CN" dirty="0"/>
              <a:t>our</a:t>
            </a:r>
            <a:r>
              <a:rPr lang="zh-CN" altLang="en-US" dirty="0"/>
              <a:t> </a:t>
            </a:r>
            <a:r>
              <a:rPr lang="en-US" altLang="zh-CN" dirty="0"/>
              <a:t>slogan,</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c6f73a0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Thanks</a:t>
            </a:r>
            <a:r>
              <a:rPr lang="zh-CN" altLang="en-US" dirty="0"/>
              <a:t> </a:t>
            </a:r>
            <a:r>
              <a:rPr lang="en-US" altLang="zh-CN" dirty="0"/>
              <a:t>for</a:t>
            </a:r>
            <a:r>
              <a:rPr lang="zh-CN" altLang="en-US" dirty="0"/>
              <a:t> </a:t>
            </a:r>
            <a:r>
              <a:rPr lang="en-US" altLang="zh-CN" dirty="0"/>
              <a:t>your</a:t>
            </a:r>
            <a:r>
              <a:rPr lang="zh-CN" altLang="en-US" dirty="0"/>
              <a:t> </a:t>
            </a:r>
            <a:r>
              <a:rPr lang="en-US" altLang="zh-CN" dirty="0"/>
              <a:t>listening.</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c6f73a0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 altLang="zh-CN" sz="1100" b="0" i="0" u="none" strike="noStrike" kern="1200" cap="none" dirty="0">
              <a:solidFill>
                <a:schemeClr val="tx1"/>
              </a:solidFill>
              <a:effectLst/>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c6f73a04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By storing data across its peer-to-peer network, the blockchain eliminates a number of risks that come with data being held centrally. It is suitable for lottery because of its </a:t>
            </a:r>
            <a:r>
              <a:rPr lang="en-US" sz="1100" b="0" i="0" u="none" strike="noStrike" cap="none" dirty="0" err="1">
                <a:solidFill>
                  <a:srgbClr val="000000"/>
                </a:solidFill>
                <a:effectLst/>
                <a:latin typeface="Arial"/>
                <a:ea typeface="Arial"/>
                <a:cs typeface="Arial"/>
                <a:sym typeface="Arial"/>
              </a:rPr>
              <a:t>decentralisation</a:t>
            </a:r>
            <a:r>
              <a:rPr lang="en-US" sz="1100" b="0" i="0" u="none" strike="noStrike" cap="none" dirty="0">
                <a:solidFill>
                  <a:srgbClr val="000000"/>
                </a:solidFill>
                <a:effectLst/>
                <a:latin typeface="Arial"/>
                <a:ea typeface="Arial"/>
                <a:cs typeface="Arial"/>
                <a:sym typeface="Arial"/>
              </a:rPr>
              <a:t>. And we may achieve a goal with blockchain technology that everyone will admit the final winner and make sure that nobody can predict the final winner before the end of lottery.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c6f73a04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You know, lack of transparency and fairness, security and high costs are limitations of the development of the traditional lottery industry. Compared to traditional lottery, our </a:t>
            </a:r>
            <a:r>
              <a:rPr lang="en-US" sz="1100" b="0" i="0" u="none" strike="noStrike" cap="none" dirty="0" err="1">
                <a:solidFill>
                  <a:srgbClr val="000000"/>
                </a:solidFill>
                <a:effectLst/>
                <a:latin typeface="Arial"/>
                <a:ea typeface="Arial"/>
                <a:cs typeface="Arial"/>
                <a:sym typeface="Arial"/>
              </a:rPr>
              <a:t>luckyYou</a:t>
            </a:r>
            <a:r>
              <a:rPr lang="en-US" sz="1100" b="0" i="0" u="none" strike="noStrike" cap="none" dirty="0">
                <a:solidFill>
                  <a:srgbClr val="000000"/>
                </a:solidFill>
                <a:effectLst/>
                <a:latin typeface="Arial"/>
                <a:ea typeface="Arial"/>
                <a:cs typeface="Arial"/>
                <a:sym typeface="Arial"/>
              </a:rPr>
              <a:t> has advantages like: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c6f73a0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06972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c6f73a0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dirty="0"/>
              <a:t>We</a:t>
            </a:r>
            <a:r>
              <a:rPr lang="zh-CN" altLang="en-US" dirty="0"/>
              <a:t> </a:t>
            </a:r>
            <a:r>
              <a:rPr lang="en-US" altLang="zh-CN" dirty="0"/>
              <a:t>use</a:t>
            </a:r>
            <a:r>
              <a:rPr lang="zh-CN" altLang="en-US" dirty="0"/>
              <a:t> </a:t>
            </a:r>
            <a:r>
              <a:rPr lang="en-US" altLang="zh-CN" dirty="0"/>
              <a:t>Truffle</a:t>
            </a:r>
            <a:r>
              <a:rPr lang="zh-CN" altLang="en-US" dirty="0"/>
              <a:t> </a:t>
            </a:r>
            <a:r>
              <a:rPr lang="en-US" altLang="zh-CN" dirty="0"/>
              <a:t>suite</a:t>
            </a:r>
            <a:r>
              <a:rPr lang="zh-CN" altLang="en-US" dirty="0"/>
              <a:t> </a:t>
            </a:r>
            <a:r>
              <a:rPr lang="en-US" altLang="zh-CN" dirty="0"/>
              <a:t>to</a:t>
            </a:r>
            <a:r>
              <a:rPr lang="zh-CN" altLang="en-US" dirty="0"/>
              <a:t> </a:t>
            </a:r>
            <a:r>
              <a:rPr lang="en-US" altLang="zh-CN" dirty="0"/>
              <a:t>implement</a:t>
            </a:r>
            <a:r>
              <a:rPr lang="zh-CN" altLang="en-US" dirty="0"/>
              <a:t> </a:t>
            </a:r>
            <a:r>
              <a:rPr lang="en-US" altLang="zh-CN" dirty="0"/>
              <a:t>our</a:t>
            </a:r>
            <a:r>
              <a:rPr lang="zh-CN" altLang="en-US" dirty="0"/>
              <a:t> </a:t>
            </a:r>
            <a:r>
              <a:rPr lang="en-US" altLang="zh-CN" dirty="0"/>
              <a:t>project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kumimoji="1" lang="en-US" altLang="zh-CN" dirty="0"/>
              <a:t>To</a:t>
            </a:r>
            <a:r>
              <a:rPr kumimoji="1" lang="zh-CN" altLang="en-US" dirty="0"/>
              <a:t> </a:t>
            </a:r>
            <a:r>
              <a:rPr kumimoji="1" lang="en-US" altLang="zh-CN" dirty="0"/>
              <a:t>be</a:t>
            </a:r>
            <a:r>
              <a:rPr kumimoji="1" lang="zh-CN" altLang="en-US" dirty="0"/>
              <a:t> </a:t>
            </a:r>
            <a:r>
              <a:rPr kumimoji="1" lang="en-US" altLang="zh-CN" dirty="0"/>
              <a:t>more</a:t>
            </a:r>
            <a:r>
              <a:rPr kumimoji="1" lang="zh-CN" altLang="en-US" dirty="0"/>
              <a:t> </a:t>
            </a:r>
            <a:r>
              <a:rPr kumimoji="1" lang="en-US" altLang="zh-CN" dirty="0"/>
              <a:t>specific,</a:t>
            </a:r>
            <a:r>
              <a:rPr kumimoji="1" lang="zh-CN" altLang="en-US" dirty="0"/>
              <a:t> </a:t>
            </a:r>
            <a:r>
              <a:rPr kumimoji="1" lang="en-US" altLang="zh-CN" dirty="0"/>
              <a:t>from</a:t>
            </a:r>
            <a:r>
              <a:rPr kumimoji="1" lang="zh-CN" altLang="en-US" dirty="0"/>
              <a:t> </a:t>
            </a:r>
            <a:r>
              <a:rPr kumimoji="1" lang="en-US" altLang="zh-CN" dirty="0"/>
              <a:t>up</a:t>
            </a:r>
            <a:r>
              <a:rPr kumimoji="1" lang="zh-CN" altLang="en-US" dirty="0"/>
              <a:t> </a:t>
            </a:r>
            <a:r>
              <a:rPr kumimoji="1" lang="en-US" altLang="zh-CN" dirty="0"/>
              <a:t>to</a:t>
            </a:r>
            <a:r>
              <a:rPr kumimoji="1" lang="zh-CN" altLang="en-US" dirty="0"/>
              <a:t> </a:t>
            </a:r>
            <a:r>
              <a:rPr kumimoji="1" lang="en-US" altLang="zh-CN" dirty="0"/>
              <a:t>down,</a:t>
            </a:r>
            <a:endParaRPr kumimoji="1" lang="en" altLang="zh-CN" dirty="0"/>
          </a:p>
          <a:p>
            <a:r>
              <a:rPr kumimoji="1" lang="en" altLang="zh-CN" dirty="0" err="1"/>
              <a:t>Dapp</a:t>
            </a:r>
            <a:r>
              <a:rPr kumimoji="1" lang="zh-CN" altLang="en-US" dirty="0"/>
              <a:t> </a:t>
            </a:r>
            <a:r>
              <a:rPr kumimoji="1" lang="en-US" altLang="zh-CN" dirty="0"/>
              <a:t>is</a:t>
            </a:r>
            <a:r>
              <a:rPr kumimoji="1" lang="en" altLang="zh-CN" dirty="0"/>
              <a:t> </a:t>
            </a:r>
            <a:r>
              <a:rPr kumimoji="1" lang="en" altLang="zh-CN" dirty="0" err="1"/>
              <a:t>wittern</a:t>
            </a:r>
            <a:r>
              <a:rPr kumimoji="1" lang="en" altLang="zh-CN" dirty="0"/>
              <a:t> by </a:t>
            </a:r>
            <a:r>
              <a:rPr kumimoji="1" lang="en" altLang="zh-CN" dirty="0" err="1"/>
              <a:t>angular.j</a:t>
            </a:r>
            <a:r>
              <a:rPr kumimoji="1" lang="en-US" altLang="zh-CN" dirty="0"/>
              <a:t>s</a:t>
            </a:r>
            <a:endParaRPr kumimoji="1" lang="en" altLang="zh-CN" dirty="0"/>
          </a:p>
          <a:p>
            <a:r>
              <a:rPr kumimoji="1" lang="en" altLang="zh-CN" dirty="0"/>
              <a:t>Smart contract</a:t>
            </a:r>
            <a:r>
              <a:rPr kumimoji="1" lang="zh-CN" altLang="en-US" dirty="0"/>
              <a:t> </a:t>
            </a:r>
            <a:r>
              <a:rPr kumimoji="1" lang="en-US" altLang="zh-CN" dirty="0"/>
              <a:t>is</a:t>
            </a:r>
            <a:r>
              <a:rPr kumimoji="1" lang="en" altLang="zh-CN" dirty="0"/>
              <a:t> written by solidity</a:t>
            </a:r>
          </a:p>
          <a:p>
            <a:r>
              <a:rPr kumimoji="1" lang="en" altLang="zh-CN" dirty="0"/>
              <a:t>Truffle-contract encapsulates the web3.js, </a:t>
            </a:r>
            <a:r>
              <a:rPr kumimoji="1" lang="en-US" altLang="zh-CN" dirty="0"/>
              <a:t>while</a:t>
            </a:r>
            <a:r>
              <a:rPr kumimoji="1" lang="en" altLang="zh-CN" dirty="0"/>
              <a:t> web3.js encapsulates JSON_RPC, and </a:t>
            </a:r>
            <a:r>
              <a:rPr kumimoji="1" lang="en-US" altLang="zh-CN" dirty="0"/>
              <a:t>it</a:t>
            </a:r>
            <a:r>
              <a:rPr kumimoji="1" lang="zh-CN" altLang="en-US" dirty="0"/>
              <a:t> </a:t>
            </a:r>
            <a:r>
              <a:rPr kumimoji="1" lang="en" altLang="zh-CN" dirty="0"/>
              <a:t>can compile smart contract.</a:t>
            </a:r>
          </a:p>
          <a:p>
            <a:r>
              <a:rPr kumimoji="1" lang="en-US" altLang="zh-CN" dirty="0"/>
              <a:t>Next,</a:t>
            </a:r>
            <a:r>
              <a:rPr kumimoji="1" lang="zh-CN" altLang="en-US" dirty="0"/>
              <a:t> </a:t>
            </a:r>
            <a:r>
              <a:rPr kumimoji="1" lang="en-US" altLang="zh-CN" dirty="0" err="1"/>
              <a:t>Xichen</a:t>
            </a:r>
            <a:r>
              <a:rPr kumimoji="1" lang="zh-CN" altLang="en-US" dirty="0"/>
              <a:t> </a:t>
            </a:r>
            <a:r>
              <a:rPr kumimoji="1" lang="en-US" altLang="zh-CN" dirty="0"/>
              <a:t>will</a:t>
            </a:r>
            <a:r>
              <a:rPr kumimoji="1" lang="zh-CN" altLang="en-US" dirty="0"/>
              <a:t> </a:t>
            </a:r>
            <a:r>
              <a:rPr kumimoji="1" lang="en-US" altLang="zh-CN" dirty="0"/>
              <a:t>introduce</a:t>
            </a:r>
            <a:r>
              <a:rPr kumimoji="1" lang="zh-CN" altLang="en-US" dirty="0"/>
              <a:t> </a:t>
            </a:r>
            <a:r>
              <a:rPr kumimoji="1" lang="en-US" altLang="zh-CN" dirty="0"/>
              <a:t>the</a:t>
            </a:r>
            <a:r>
              <a:rPr kumimoji="1" lang="zh-CN" altLang="en-US" dirty="0"/>
              <a:t> </a:t>
            </a:r>
            <a:r>
              <a:rPr kumimoji="1" lang="en-US" altLang="zh-CN" dirty="0"/>
              <a:t>logic</a:t>
            </a:r>
            <a:r>
              <a:rPr kumimoji="1" lang="zh-CN" altLang="en-US" dirty="0"/>
              <a:t> </a:t>
            </a:r>
            <a:r>
              <a:rPr kumimoji="1" lang="en-US" altLang="zh-CN" dirty="0"/>
              <a:t>of</a:t>
            </a:r>
            <a:r>
              <a:rPr kumimoji="1" lang="zh-CN" altLang="en-US" dirty="0"/>
              <a:t> </a:t>
            </a:r>
            <a:r>
              <a:rPr kumimoji="1" lang="en-US" altLang="zh-CN" dirty="0"/>
              <a:t>smart</a:t>
            </a:r>
            <a:r>
              <a:rPr kumimoji="1" lang="zh-CN" altLang="en-US" dirty="0"/>
              <a:t> </a:t>
            </a:r>
            <a:r>
              <a:rPr kumimoji="1" lang="en-US" altLang="zh-CN" dirty="0"/>
              <a:t>contract</a:t>
            </a:r>
            <a:r>
              <a:rPr kumimoji="1" lang="zh-CN" altLang="en-US" dirty="0"/>
              <a:t> </a:t>
            </a:r>
            <a:r>
              <a:rPr kumimoji="1" lang="en-US" altLang="zh-CN" dirty="0"/>
              <a:t>of</a:t>
            </a:r>
            <a:r>
              <a:rPr kumimoji="1" lang="zh-CN" altLang="en-US" dirty="0"/>
              <a:t> </a:t>
            </a:r>
            <a:r>
              <a:rPr kumimoji="1" lang="en-US" altLang="zh-CN" dirty="0" err="1"/>
              <a:t>LuckyYou</a:t>
            </a:r>
            <a:r>
              <a:rPr kumimoji="1" lang="en-US" altLang="zh-CN" dirty="0"/>
              <a:t>.</a:t>
            </a:r>
          </a:p>
        </p:txBody>
      </p:sp>
    </p:spTree>
    <p:extLst>
      <p:ext uri="{BB962C8B-B14F-4D97-AF65-F5344CB8AC3E}">
        <p14:creationId xmlns:p14="http://schemas.microsoft.com/office/powerpoint/2010/main" val="38131123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c6f73a0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02091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6.tif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1518015" y="1322450"/>
            <a:ext cx="7688100" cy="90542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Lottery Chain</a:t>
            </a:r>
            <a:endParaRPr dirty="0"/>
          </a:p>
        </p:txBody>
      </p:sp>
      <p:graphicFrame>
        <p:nvGraphicFramePr>
          <p:cNvPr id="2" name="Table 1">
            <a:extLst>
              <a:ext uri="{FF2B5EF4-FFF2-40B4-BE49-F238E27FC236}">
                <a16:creationId xmlns:a16="http://schemas.microsoft.com/office/drawing/2014/main" id="{2D9634A3-AF4F-7443-A9F7-EA1E77800E1B}"/>
              </a:ext>
            </a:extLst>
          </p:cNvPr>
          <p:cNvGraphicFramePr>
            <a:graphicFrameLocks noGrp="1"/>
          </p:cNvGraphicFramePr>
          <p:nvPr>
            <p:extLst>
              <p:ext uri="{D42A27DB-BD31-4B8C-83A1-F6EECF244321}">
                <p14:modId xmlns:p14="http://schemas.microsoft.com/office/powerpoint/2010/main" val="117514280"/>
              </p:ext>
            </p:extLst>
          </p:nvPr>
        </p:nvGraphicFramePr>
        <p:xfrm>
          <a:off x="4790114" y="3580778"/>
          <a:ext cx="3380764" cy="1259840"/>
        </p:xfrm>
        <a:graphic>
          <a:graphicData uri="http://schemas.openxmlformats.org/drawingml/2006/table">
            <a:tbl>
              <a:tblPr>
                <a:tableStyleId>{2D5ABB26-0587-4C30-8999-92F81FD0307C}</a:tableStyleId>
              </a:tblPr>
              <a:tblGrid>
                <a:gridCol w="1690382">
                  <a:extLst>
                    <a:ext uri="{9D8B030D-6E8A-4147-A177-3AD203B41FA5}">
                      <a16:colId xmlns:a16="http://schemas.microsoft.com/office/drawing/2014/main" val="2374305061"/>
                    </a:ext>
                  </a:extLst>
                </a:gridCol>
                <a:gridCol w="1690382">
                  <a:extLst>
                    <a:ext uri="{9D8B030D-6E8A-4147-A177-3AD203B41FA5}">
                      <a16:colId xmlns:a16="http://schemas.microsoft.com/office/drawing/2014/main" val="1937384876"/>
                    </a:ext>
                  </a:extLst>
                </a:gridCol>
              </a:tblGrid>
              <a:tr h="370840">
                <a:tc>
                  <a:txBody>
                    <a:bodyPr/>
                    <a:lstStyle/>
                    <a:p>
                      <a:r>
                        <a:rPr lang="en-US" sz="1400" dirty="0">
                          <a:latin typeface="Calibri" panose="020F0502020204030204" pitchFamily="34" charset="0"/>
                          <a:cs typeface="Calibri" panose="020F0502020204030204" pitchFamily="34" charset="0"/>
                        </a:rPr>
                        <a:t>ZHANG Xichen </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latin typeface="Calibri" panose="020F0502020204030204" pitchFamily="34" charset="0"/>
                          <a:cs typeface="Calibri" panose="020F0502020204030204" pitchFamily="34" charset="0"/>
                        </a:rPr>
                        <a:t>20527341</a:t>
                      </a:r>
                    </a:p>
                  </a:txBody>
                  <a:tcPr/>
                </a:tc>
                <a:extLst>
                  <a:ext uri="{0D108BD9-81ED-4DB2-BD59-A6C34878D82A}">
                    <a16:rowId xmlns:a16="http://schemas.microsoft.com/office/drawing/2014/main" val="3058255671"/>
                  </a:ext>
                </a:extLst>
              </a:tr>
              <a:tr h="370840">
                <a:tc>
                  <a:txBody>
                    <a:bodyPr/>
                    <a:lstStyle/>
                    <a:p>
                      <a:r>
                        <a:rPr lang="en-US" sz="1400" dirty="0">
                          <a:latin typeface="Calibri" panose="020F0502020204030204" pitchFamily="34" charset="0"/>
                          <a:cs typeface="Calibri" panose="020F0502020204030204" pitchFamily="34" charset="0"/>
                        </a:rPr>
                        <a:t>GU </a:t>
                      </a:r>
                      <a:r>
                        <a:rPr lang="en-US" sz="1400" dirty="0" err="1">
                          <a:latin typeface="Calibri" panose="020F0502020204030204" pitchFamily="34" charset="0"/>
                          <a:cs typeface="Calibri" panose="020F0502020204030204" pitchFamily="34" charset="0"/>
                        </a:rPr>
                        <a:t>Chenghao</a:t>
                      </a:r>
                      <a:endParaRPr lang="en-US" dirty="0"/>
                    </a:p>
                  </a:txBody>
                  <a:tcPr/>
                </a:tc>
                <a:tc>
                  <a:txBody>
                    <a:bodyPr/>
                    <a:lstStyle/>
                    <a:p>
                      <a:r>
                        <a:rPr lang="en-US" sz="1400" dirty="0">
                          <a:latin typeface="Calibri" panose="020F0502020204030204" pitchFamily="34" charset="0"/>
                          <a:cs typeface="Calibri" panose="020F0502020204030204" pitchFamily="34" charset="0"/>
                        </a:rPr>
                        <a:t>20527420</a:t>
                      </a:r>
                      <a:endParaRPr lang="en-US" dirty="0"/>
                    </a:p>
                  </a:txBody>
                  <a:tcPr/>
                </a:tc>
                <a:extLst>
                  <a:ext uri="{0D108BD9-81ED-4DB2-BD59-A6C34878D82A}">
                    <a16:rowId xmlns:a16="http://schemas.microsoft.com/office/drawing/2014/main" val="2977745792"/>
                  </a:ext>
                </a:extLst>
              </a:tr>
              <a:tr h="370840">
                <a:tc>
                  <a:txBody>
                    <a:bodyPr/>
                    <a:lstStyle/>
                    <a:p>
                      <a:r>
                        <a:rPr lang="en-US" sz="1400" dirty="0">
                          <a:latin typeface="Calibri" panose="020F0502020204030204" pitchFamily="34" charset="0"/>
                          <a:cs typeface="Calibri" panose="020F0502020204030204" pitchFamily="34" charset="0"/>
                        </a:rPr>
                        <a:t>CHEN </a:t>
                      </a:r>
                      <a:r>
                        <a:rPr lang="en-US" sz="1400" dirty="0" err="1">
                          <a:latin typeface="Calibri" panose="020F0502020204030204" pitchFamily="34" charset="0"/>
                          <a:cs typeface="Calibri" panose="020F0502020204030204" pitchFamily="34" charset="0"/>
                        </a:rPr>
                        <a:t>Weili</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latin typeface="Calibri" panose="020F0502020204030204" pitchFamily="34" charset="0"/>
                          <a:cs typeface="Calibri" panose="020F0502020204030204" pitchFamily="34" charset="0"/>
                        </a:rPr>
                        <a:t>20528175</a:t>
                      </a:r>
                    </a:p>
                    <a:p>
                      <a:endParaRPr lang="en-US" dirty="0"/>
                    </a:p>
                  </a:txBody>
                  <a:tcPr/>
                </a:tc>
                <a:extLst>
                  <a:ext uri="{0D108BD9-81ED-4DB2-BD59-A6C34878D82A}">
                    <a16:rowId xmlns:a16="http://schemas.microsoft.com/office/drawing/2014/main" val="3344214959"/>
                  </a:ext>
                </a:extLst>
              </a:tr>
            </a:tbl>
          </a:graphicData>
        </a:graphic>
      </p:graphicFrame>
      <p:pic>
        <p:nvPicPr>
          <p:cNvPr id="10"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C35610B1-86E8-CB4D-B5EC-03C9E5DBA2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169" y="1318650"/>
            <a:ext cx="783662" cy="909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F766-999C-D44C-8C99-6AA98348585F}"/>
              </a:ext>
            </a:extLst>
          </p:cNvPr>
          <p:cNvSpPr>
            <a:spLocks noGrp="1"/>
          </p:cNvSpPr>
          <p:nvPr>
            <p:ph type="title"/>
          </p:nvPr>
        </p:nvSpPr>
        <p:spPr>
          <a:xfrm>
            <a:off x="730000" y="1318650"/>
            <a:ext cx="2153986" cy="1114157"/>
          </a:xfrm>
        </p:spPr>
        <p:txBody>
          <a:bodyPr/>
          <a:lstStyle/>
          <a:p>
            <a:r>
              <a:rPr lang="en-US" dirty="0"/>
              <a:t>Interaction </a:t>
            </a:r>
            <a:br>
              <a:rPr lang="en-US" dirty="0"/>
            </a:br>
            <a:r>
              <a:rPr lang="en-US" dirty="0"/>
              <a:t>Logics</a:t>
            </a:r>
          </a:p>
        </p:txBody>
      </p:sp>
      <p:pic>
        <p:nvPicPr>
          <p:cNvPr id="5"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3348376-A14B-5545-A8D6-94DBB57D0F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 descr="https://lh6.googleusercontent.com/bdvmWo4JQND5ekTA2RrqZC2U_MsMEZlLgeKZd5HVOSqgnL29_HLHkrhj9XQPlx9P-sIMYNtOaK2stjGP0UOYPqYwAqf9GvGrLKCvN8Qj6oIfSjYBZfFbyEAQvoRxfpaNqh5sV90eiDo">
            <a:extLst>
              <a:ext uri="{FF2B5EF4-FFF2-40B4-BE49-F238E27FC236}">
                <a16:creationId xmlns:a16="http://schemas.microsoft.com/office/drawing/2014/main" id="{45E722B8-527B-0442-9631-370D44A5B8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28834" y="864066"/>
            <a:ext cx="5789316" cy="39033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875023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F766-999C-D44C-8C99-6AA98348585F}"/>
              </a:ext>
            </a:extLst>
          </p:cNvPr>
          <p:cNvSpPr>
            <a:spLocks noGrp="1"/>
          </p:cNvSpPr>
          <p:nvPr>
            <p:ph type="title"/>
          </p:nvPr>
        </p:nvSpPr>
        <p:spPr>
          <a:xfrm>
            <a:off x="729999" y="1318650"/>
            <a:ext cx="4529897" cy="602429"/>
          </a:xfrm>
        </p:spPr>
        <p:txBody>
          <a:bodyPr/>
          <a:lstStyle/>
          <a:p>
            <a:r>
              <a:rPr lang="en-US" dirty="0"/>
              <a:t>Smart Contract Logic</a:t>
            </a:r>
          </a:p>
        </p:txBody>
      </p:sp>
      <p:pic>
        <p:nvPicPr>
          <p:cNvPr id="5"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3348376-A14B-5545-A8D6-94DBB57D0F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61EB1018-7B86-9C41-8FE3-406E91703037}"/>
              </a:ext>
            </a:extLst>
          </p:cNvPr>
          <p:cNvSpPr/>
          <p:nvPr/>
        </p:nvSpPr>
        <p:spPr>
          <a:xfrm>
            <a:off x="729998" y="2004969"/>
            <a:ext cx="7688151" cy="2400657"/>
          </a:xfrm>
          <a:prstGeom prst="rect">
            <a:avLst/>
          </a:prstGeom>
        </p:spPr>
        <p:txBody>
          <a:bodyPr wrap="square">
            <a:spAutoFit/>
          </a:bodyPr>
          <a:lstStyle/>
          <a:p>
            <a:pPr marL="285750" indent="-285750">
              <a:buFont typeface="Arial" panose="020B0604020202020204" pitchFamily="34" charset="0"/>
              <a:buChar char="•"/>
            </a:pPr>
            <a:r>
              <a:rPr lang="en-US" sz="1500" dirty="0">
                <a:solidFill>
                  <a:schemeClr val="accent1"/>
                </a:solidFill>
                <a:latin typeface="Calibri" panose="020F0502020204030204" pitchFamily="34" charset="0"/>
                <a:cs typeface="Calibri" panose="020F0502020204030204" pitchFamily="34" charset="0"/>
              </a:rPr>
              <a:t>Validation of lottery: by setting lottery </a:t>
            </a:r>
            <a:r>
              <a:rPr lang="en-US" sz="1500" dirty="0" err="1">
                <a:solidFill>
                  <a:schemeClr val="accent1"/>
                </a:solidFill>
                <a:latin typeface="Calibri" panose="020F0502020204030204" pitchFamily="34" charset="0"/>
                <a:cs typeface="Calibri" panose="020F0502020204030204" pitchFamily="34" charset="0"/>
              </a:rPr>
              <a:t>EndTime</a:t>
            </a:r>
            <a:endParaRPr lang="en-US" sz="1500"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sz="1500"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500" dirty="0">
                <a:solidFill>
                  <a:schemeClr val="accent1"/>
                </a:solidFill>
                <a:latin typeface="Calibri" panose="020F0502020204030204" pitchFamily="34" charset="0"/>
                <a:cs typeface="Calibri" panose="020F0502020204030204" pitchFamily="34" charset="0"/>
              </a:rPr>
              <a:t>Interaction: the prize was transferred after lottery </a:t>
            </a:r>
            <a:r>
              <a:rPr lang="en-US" sz="1500" dirty="0" err="1">
                <a:solidFill>
                  <a:schemeClr val="accent1"/>
                </a:solidFill>
                <a:latin typeface="Calibri" panose="020F0502020204030204" pitchFamily="34" charset="0"/>
                <a:cs typeface="Calibri" panose="020F0502020204030204" pitchFamily="34" charset="0"/>
              </a:rPr>
              <a:t>EndTime</a:t>
            </a:r>
            <a:r>
              <a:rPr lang="en-US" sz="1500" dirty="0">
                <a:solidFill>
                  <a:schemeClr val="accent1"/>
                </a:solidFill>
                <a:latin typeface="Calibri" panose="020F0502020204030204" pitchFamily="34" charset="0"/>
                <a:cs typeface="Calibri" panose="020F0502020204030204" pitchFamily="34" charset="0"/>
              </a:rPr>
              <a:t> (Premise: only winner &amp; beneficiary addresses are valid)</a:t>
            </a:r>
          </a:p>
          <a:p>
            <a:pPr marL="285750" indent="-285750">
              <a:buFont typeface="Arial" panose="020B0604020202020204" pitchFamily="34" charset="0"/>
              <a:buChar char="•"/>
            </a:pPr>
            <a:endParaRPr lang="en-US" sz="1500"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500" dirty="0">
                <a:solidFill>
                  <a:schemeClr val="accent1"/>
                </a:solidFill>
                <a:latin typeface="Calibri" panose="020F0502020204030204" pitchFamily="34" charset="0"/>
                <a:cs typeface="Calibri" panose="020F0502020204030204" pitchFamily="34" charset="0"/>
              </a:rPr>
              <a:t>Prize for winner: contract balance × </a:t>
            </a:r>
            <a:r>
              <a:rPr lang="en-US" sz="1500" dirty="0" err="1">
                <a:solidFill>
                  <a:schemeClr val="accent1"/>
                </a:solidFill>
                <a:latin typeface="Calibri" panose="020F0502020204030204" pitchFamily="34" charset="0"/>
                <a:cs typeface="Calibri" panose="020F0502020204030204" pitchFamily="34" charset="0"/>
              </a:rPr>
              <a:t>winner_percent</a:t>
            </a:r>
            <a:r>
              <a:rPr lang="en-US" sz="1500" dirty="0">
                <a:solidFill>
                  <a:schemeClr val="accent1"/>
                </a:solidFill>
                <a:latin typeface="Calibri" panose="020F0502020204030204" pitchFamily="34" charset="0"/>
                <a:cs typeface="Calibri" panose="020F0502020204030204" pitchFamily="34" charset="0"/>
              </a:rPr>
              <a:t> </a:t>
            </a:r>
          </a:p>
          <a:p>
            <a:pPr marL="285750" indent="-285750">
              <a:buFont typeface="Arial" panose="020B0604020202020204" pitchFamily="34" charset="0"/>
              <a:buChar char="•"/>
            </a:pPr>
            <a:endParaRPr lang="en-US" sz="1500"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500" dirty="0">
                <a:solidFill>
                  <a:schemeClr val="accent1"/>
                </a:solidFill>
                <a:latin typeface="Calibri" panose="020F0502020204030204" pitchFamily="34" charset="0"/>
                <a:cs typeface="Calibri" panose="020F0502020204030204" pitchFamily="34" charset="0"/>
              </a:rPr>
              <a:t>Prize for beneficiary: contract balance - Prize for winner</a:t>
            </a:r>
          </a:p>
          <a:p>
            <a:pPr marL="285750" indent="-285750">
              <a:buFont typeface="Arial" panose="020B0604020202020204" pitchFamily="34" charset="0"/>
              <a:buChar char="•"/>
            </a:pPr>
            <a:endParaRPr lang="en-US" sz="1500"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500" dirty="0">
                <a:solidFill>
                  <a:schemeClr val="accent1"/>
                </a:solidFill>
                <a:latin typeface="Calibri" panose="020F0502020204030204" pitchFamily="34" charset="0"/>
                <a:cs typeface="Calibri" panose="020F0502020204030204" pitchFamily="34" charset="0"/>
              </a:rPr>
              <a:t>Finding the winner: based on share, the more you purchase, the higher chance you can win.</a:t>
            </a:r>
          </a:p>
        </p:txBody>
      </p:sp>
    </p:spTree>
    <p:extLst>
      <p:ext uri="{BB962C8B-B14F-4D97-AF65-F5344CB8AC3E}">
        <p14:creationId xmlns:p14="http://schemas.microsoft.com/office/powerpoint/2010/main" val="2410823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F766-999C-D44C-8C99-6AA98348585F}"/>
              </a:ext>
            </a:extLst>
          </p:cNvPr>
          <p:cNvSpPr>
            <a:spLocks noGrp="1"/>
          </p:cNvSpPr>
          <p:nvPr>
            <p:ph type="title"/>
          </p:nvPr>
        </p:nvSpPr>
        <p:spPr>
          <a:xfrm>
            <a:off x="729999" y="1318650"/>
            <a:ext cx="1744753" cy="1617497"/>
          </a:xfrm>
        </p:spPr>
        <p:txBody>
          <a:bodyPr/>
          <a:lstStyle/>
          <a:p>
            <a:r>
              <a:rPr lang="en-US" dirty="0"/>
              <a:t>Winner </a:t>
            </a:r>
            <a:br>
              <a:rPr lang="en-US" dirty="0"/>
            </a:br>
            <a:r>
              <a:rPr lang="en-US" dirty="0"/>
              <a:t>Selection </a:t>
            </a:r>
            <a:br>
              <a:rPr lang="en-US" dirty="0"/>
            </a:br>
            <a:r>
              <a:rPr lang="en-US" dirty="0"/>
              <a:t>Logic</a:t>
            </a:r>
          </a:p>
        </p:txBody>
      </p:sp>
      <p:pic>
        <p:nvPicPr>
          <p:cNvPr id="5"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3348376-A14B-5545-A8D6-94DBB57D0F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2" descr="https://lh3.googleusercontent.com/OYQnsmOJG0fTKE3L5WMu5mtmQ_NW5P6dFaBMkyL0b7mxFLJjdcoPrC2kp55jUtlODuo63EJXiNSOm9s2hWNfuHPmO0tqVnVC4M76FieJKHmdYw_Y6cf8w8FgmmBnLLjPVK4o59Jkk7Y">
            <a:extLst>
              <a:ext uri="{FF2B5EF4-FFF2-40B4-BE49-F238E27FC236}">
                <a16:creationId xmlns:a16="http://schemas.microsoft.com/office/drawing/2014/main" id="{46F5C7E9-A88F-424B-9FF4-9C1B4DF10B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74752" y="657296"/>
            <a:ext cx="5831754" cy="42270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06187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F766-999C-D44C-8C99-6AA98348585F}"/>
              </a:ext>
            </a:extLst>
          </p:cNvPr>
          <p:cNvSpPr>
            <a:spLocks noGrp="1"/>
          </p:cNvSpPr>
          <p:nvPr>
            <p:ph type="title"/>
          </p:nvPr>
        </p:nvSpPr>
        <p:spPr>
          <a:xfrm>
            <a:off x="729999" y="1318650"/>
            <a:ext cx="3056523" cy="1357438"/>
          </a:xfrm>
        </p:spPr>
        <p:txBody>
          <a:bodyPr/>
          <a:lstStyle/>
          <a:p>
            <a:r>
              <a:rPr lang="en-US" dirty="0"/>
              <a:t>Fairness </a:t>
            </a:r>
            <a:br>
              <a:rPr lang="en-US" dirty="0"/>
            </a:br>
            <a:r>
              <a:rPr lang="en-US" dirty="0"/>
              <a:t>of</a:t>
            </a:r>
            <a:br>
              <a:rPr lang="en-US" dirty="0"/>
            </a:br>
            <a:r>
              <a:rPr lang="en-US" dirty="0"/>
              <a:t>Winner Selection </a:t>
            </a:r>
          </a:p>
        </p:txBody>
      </p:sp>
      <p:pic>
        <p:nvPicPr>
          <p:cNvPr id="5"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3348376-A14B-5545-A8D6-94DBB57D0F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A4F35878-8FF6-024A-9297-16D66E85C367}"/>
              </a:ext>
            </a:extLst>
          </p:cNvPr>
          <p:cNvPicPr>
            <a:picLocks noChangeAspect="1"/>
          </p:cNvPicPr>
          <p:nvPr/>
        </p:nvPicPr>
        <p:blipFill>
          <a:blip r:embed="rId4"/>
          <a:stretch>
            <a:fillRect/>
          </a:stretch>
        </p:blipFill>
        <p:spPr>
          <a:xfrm>
            <a:off x="4093829" y="883760"/>
            <a:ext cx="3665988" cy="3943876"/>
          </a:xfrm>
          <a:prstGeom prst="rect">
            <a:avLst/>
          </a:prstGeom>
        </p:spPr>
      </p:pic>
      <p:sp>
        <p:nvSpPr>
          <p:cNvPr id="6" name="Rectangle 5">
            <a:extLst>
              <a:ext uri="{FF2B5EF4-FFF2-40B4-BE49-F238E27FC236}">
                <a16:creationId xmlns:a16="http://schemas.microsoft.com/office/drawing/2014/main" id="{A1D56FEB-5BF1-B343-ACE3-DA5B1492F4A4}"/>
              </a:ext>
            </a:extLst>
          </p:cNvPr>
          <p:cNvSpPr/>
          <p:nvPr/>
        </p:nvSpPr>
        <p:spPr>
          <a:xfrm>
            <a:off x="729998" y="3189650"/>
            <a:ext cx="2705497" cy="738664"/>
          </a:xfrm>
          <a:prstGeom prst="rect">
            <a:avLst/>
          </a:prstGeom>
        </p:spPr>
        <p:txBody>
          <a:bodyPr wrap="square">
            <a:spAutoFit/>
          </a:bodyPr>
          <a:lstStyle/>
          <a:p>
            <a:pPr marL="285750" indent="-285750">
              <a:buFont typeface="Arial" panose="020B0604020202020204" pitchFamily="34" charset="0"/>
              <a:buChar char="•"/>
            </a:pPr>
            <a:r>
              <a:rPr lang="en-US" dirty="0">
                <a:solidFill>
                  <a:schemeClr val="accent1"/>
                </a:solidFill>
                <a:latin typeface="Calibri" panose="020F0502020204030204" pitchFamily="34" charset="0"/>
                <a:cs typeface="Calibri" panose="020F0502020204030204" pitchFamily="34" charset="0"/>
              </a:rPr>
              <a:t>More than 5k times tests</a:t>
            </a:r>
          </a:p>
          <a:p>
            <a:pPr marL="285750" indent="-285750">
              <a:buFont typeface="Arial" panose="020B0604020202020204" pitchFamily="34" charset="0"/>
              <a:buChar char="•"/>
            </a:pPr>
            <a:r>
              <a:rPr lang="en-US" dirty="0">
                <a:solidFill>
                  <a:schemeClr val="accent1"/>
                </a:solidFill>
                <a:latin typeface="Calibri" panose="020F0502020204030204" pitchFamily="34" charset="0"/>
                <a:cs typeface="Calibri" panose="020F0502020204030204" pitchFamily="34" charset="0"/>
              </a:rPr>
              <a:t>Uniform distribution</a:t>
            </a:r>
          </a:p>
          <a:p>
            <a:pPr marL="285750" indent="-285750">
              <a:buFont typeface="Arial" panose="020B0604020202020204" pitchFamily="34" charset="0"/>
              <a:buChar char="•"/>
            </a:pPr>
            <a:r>
              <a:rPr lang="en-US" dirty="0">
                <a:solidFill>
                  <a:schemeClr val="accent1"/>
                </a:solidFill>
                <a:latin typeface="Calibri" panose="020F0502020204030204" pitchFamily="34" charset="0"/>
                <a:cs typeface="Calibri" panose="020F0502020204030204" pitchFamily="34" charset="0"/>
              </a:rPr>
              <a:t>Higher chance higher purchase</a:t>
            </a:r>
          </a:p>
        </p:txBody>
      </p:sp>
    </p:spTree>
    <p:extLst>
      <p:ext uri="{BB962C8B-B14F-4D97-AF65-F5344CB8AC3E}">
        <p14:creationId xmlns:p14="http://schemas.microsoft.com/office/powerpoint/2010/main" val="3103168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22450"/>
            <a:ext cx="7688400" cy="867077"/>
          </a:xfrm>
          <a:prstGeom prst="rect">
            <a:avLst/>
          </a:prstGeom>
        </p:spPr>
        <p:txBody>
          <a:bodyPr spcFirstLastPara="1" wrap="square" lIns="91425" tIns="91425" rIns="91425" bIns="91425" anchor="t" anchorCtr="0">
            <a:noAutofit/>
          </a:bodyPr>
          <a:lstStyle/>
          <a:p>
            <a:pPr lvl="0"/>
            <a:r>
              <a:rPr lang="en-HK" altLang="zh-CN" dirty="0">
                <a:latin typeface="Arial" panose="020B0604020202020204" pitchFamily="34" charset="0"/>
                <a:cs typeface="Arial" panose="020B0604020202020204" pitchFamily="34" charset="0"/>
              </a:rPr>
              <a:t>DAPP &amp; Demo</a:t>
            </a:r>
          </a:p>
        </p:txBody>
      </p:sp>
      <p:sp>
        <p:nvSpPr>
          <p:cNvPr id="3" name="triangle_14203">
            <a:extLst>
              <a:ext uri="{FF2B5EF4-FFF2-40B4-BE49-F238E27FC236}">
                <a16:creationId xmlns:a16="http://schemas.microsoft.com/office/drawing/2014/main" id="{290D428E-F32E-7549-84E6-FC436C4A5BF2}"/>
              </a:ext>
            </a:extLst>
          </p:cNvPr>
          <p:cNvSpPr>
            <a:spLocks noChangeAspect="1"/>
          </p:cNvSpPr>
          <p:nvPr/>
        </p:nvSpPr>
        <p:spPr bwMode="auto">
          <a:xfrm>
            <a:off x="3298838" y="2234106"/>
            <a:ext cx="2234363" cy="2232248"/>
          </a:xfrm>
          <a:custGeom>
            <a:avLst/>
            <a:gdLst>
              <a:gd name="connsiteX0" fmla="*/ 144578 w 607448"/>
              <a:gd name="connsiteY0" fmla="*/ 312118 h 606874"/>
              <a:gd name="connsiteX1" fmla="*/ 146423 w 607448"/>
              <a:gd name="connsiteY1" fmla="*/ 318565 h 606874"/>
              <a:gd name="connsiteX2" fmla="*/ 144578 w 607448"/>
              <a:gd name="connsiteY2" fmla="*/ 347115 h 606874"/>
              <a:gd name="connsiteX3" fmla="*/ 139966 w 607448"/>
              <a:gd name="connsiteY3" fmla="*/ 356325 h 606874"/>
              <a:gd name="connsiteX4" fmla="*/ 136277 w 607448"/>
              <a:gd name="connsiteY4" fmla="*/ 354483 h 606874"/>
              <a:gd name="connsiteX5" fmla="*/ 132587 w 607448"/>
              <a:gd name="connsiteY5" fmla="*/ 349878 h 606874"/>
              <a:gd name="connsiteX6" fmla="*/ 20061 w 607448"/>
              <a:gd name="connsiteY6" fmla="*/ 581042 h 606874"/>
              <a:gd name="connsiteX7" fmla="*/ 287542 w 607448"/>
              <a:gd name="connsiteY7" fmla="*/ 581042 h 606874"/>
              <a:gd name="connsiteX8" fmla="*/ 294921 w 607448"/>
              <a:gd name="connsiteY8" fmla="*/ 588410 h 606874"/>
              <a:gd name="connsiteX9" fmla="*/ 287542 w 607448"/>
              <a:gd name="connsiteY9" fmla="*/ 595778 h 606874"/>
              <a:gd name="connsiteX10" fmla="*/ 8070 w 607448"/>
              <a:gd name="connsiteY10" fmla="*/ 595778 h 606874"/>
              <a:gd name="connsiteX11" fmla="*/ 691 w 607448"/>
              <a:gd name="connsiteY11" fmla="*/ 592094 h 606874"/>
              <a:gd name="connsiteX12" fmla="*/ 691 w 607448"/>
              <a:gd name="connsiteY12" fmla="*/ 584726 h 606874"/>
              <a:gd name="connsiteX13" fmla="*/ 118752 w 607448"/>
              <a:gd name="connsiteY13" fmla="*/ 343431 h 606874"/>
              <a:gd name="connsiteX14" fmla="*/ 113218 w 607448"/>
              <a:gd name="connsiteY14" fmla="*/ 342510 h 606874"/>
              <a:gd name="connsiteX15" fmla="*/ 109529 w 607448"/>
              <a:gd name="connsiteY15" fmla="*/ 340668 h 606874"/>
              <a:gd name="connsiteX16" fmla="*/ 114140 w 607448"/>
              <a:gd name="connsiteY16" fmla="*/ 331458 h 606874"/>
              <a:gd name="connsiteX17" fmla="*/ 135354 w 607448"/>
              <a:gd name="connsiteY17" fmla="*/ 313039 h 606874"/>
              <a:gd name="connsiteX18" fmla="*/ 144578 w 607448"/>
              <a:gd name="connsiteY18" fmla="*/ 312118 h 606874"/>
              <a:gd name="connsiteX19" fmla="*/ 458236 w 607448"/>
              <a:gd name="connsiteY19" fmla="*/ 299360 h 606874"/>
              <a:gd name="connsiteX20" fmla="*/ 469306 w 607448"/>
              <a:gd name="connsiteY20" fmla="*/ 303043 h 606874"/>
              <a:gd name="connsiteX21" fmla="*/ 606757 w 607448"/>
              <a:gd name="connsiteY21" fmla="*/ 584777 h 606874"/>
              <a:gd name="connsiteX22" fmla="*/ 606757 w 607448"/>
              <a:gd name="connsiteY22" fmla="*/ 592143 h 606874"/>
              <a:gd name="connsiteX23" fmla="*/ 600299 w 607448"/>
              <a:gd name="connsiteY23" fmla="*/ 595826 h 606874"/>
              <a:gd name="connsiteX24" fmla="*/ 365065 w 607448"/>
              <a:gd name="connsiteY24" fmla="*/ 595826 h 606874"/>
              <a:gd name="connsiteX25" fmla="*/ 366910 w 607448"/>
              <a:gd name="connsiteY25" fmla="*/ 601350 h 606874"/>
              <a:gd name="connsiteX26" fmla="*/ 366910 w 607448"/>
              <a:gd name="connsiteY26" fmla="*/ 605033 h 606874"/>
              <a:gd name="connsiteX27" fmla="*/ 363220 w 607448"/>
              <a:gd name="connsiteY27" fmla="*/ 606874 h 606874"/>
              <a:gd name="connsiteX28" fmla="*/ 356763 w 607448"/>
              <a:gd name="connsiteY28" fmla="*/ 605033 h 606874"/>
              <a:gd name="connsiteX29" fmla="*/ 330933 w 607448"/>
              <a:gd name="connsiteY29" fmla="*/ 594905 h 606874"/>
              <a:gd name="connsiteX30" fmla="*/ 325398 w 607448"/>
              <a:gd name="connsiteY30" fmla="*/ 588460 h 606874"/>
              <a:gd name="connsiteX31" fmla="*/ 330933 w 607448"/>
              <a:gd name="connsiteY31" fmla="*/ 582015 h 606874"/>
              <a:gd name="connsiteX32" fmla="*/ 356763 w 607448"/>
              <a:gd name="connsiteY32" fmla="*/ 570967 h 606874"/>
              <a:gd name="connsiteX33" fmla="*/ 363220 w 607448"/>
              <a:gd name="connsiteY33" fmla="*/ 570046 h 606874"/>
              <a:gd name="connsiteX34" fmla="*/ 366910 w 607448"/>
              <a:gd name="connsiteY34" fmla="*/ 570967 h 606874"/>
              <a:gd name="connsiteX35" fmla="*/ 366910 w 607448"/>
              <a:gd name="connsiteY35" fmla="*/ 575570 h 606874"/>
              <a:gd name="connsiteX36" fmla="*/ 365065 w 607448"/>
              <a:gd name="connsiteY36" fmla="*/ 581094 h 606874"/>
              <a:gd name="connsiteX37" fmla="*/ 587384 w 607448"/>
              <a:gd name="connsiteY37" fmla="*/ 581094 h 606874"/>
              <a:gd name="connsiteX38" fmla="*/ 455469 w 607448"/>
              <a:gd name="connsiteY38" fmla="*/ 309488 h 606874"/>
              <a:gd name="connsiteX39" fmla="*/ 454546 w 607448"/>
              <a:gd name="connsiteY39" fmla="*/ 303964 h 606874"/>
              <a:gd name="connsiteX40" fmla="*/ 458236 w 607448"/>
              <a:gd name="connsiteY40" fmla="*/ 299360 h 606874"/>
              <a:gd name="connsiteX41" fmla="*/ 285728 w 607448"/>
              <a:gd name="connsiteY41" fmla="*/ 0 h 606874"/>
              <a:gd name="connsiteX42" fmla="*/ 293106 w 607448"/>
              <a:gd name="connsiteY42" fmla="*/ 3683 h 606874"/>
              <a:gd name="connsiteX43" fmla="*/ 403778 w 607448"/>
              <a:gd name="connsiteY43" fmla="*/ 185080 h 606874"/>
              <a:gd name="connsiteX44" fmla="*/ 407467 w 607448"/>
              <a:gd name="connsiteY44" fmla="*/ 180476 h 606874"/>
              <a:gd name="connsiteX45" fmla="*/ 410234 w 607448"/>
              <a:gd name="connsiteY45" fmla="*/ 178635 h 606874"/>
              <a:gd name="connsiteX46" fmla="*/ 415768 w 607448"/>
              <a:gd name="connsiteY46" fmla="*/ 186922 h 606874"/>
              <a:gd name="connsiteX47" fmla="*/ 420379 w 607448"/>
              <a:gd name="connsiteY47" fmla="*/ 215467 h 606874"/>
              <a:gd name="connsiteX48" fmla="*/ 419457 w 607448"/>
              <a:gd name="connsiteY48" fmla="*/ 221912 h 606874"/>
              <a:gd name="connsiteX49" fmla="*/ 409312 w 607448"/>
              <a:gd name="connsiteY49" fmla="*/ 221912 h 606874"/>
              <a:gd name="connsiteX50" fmla="*/ 387177 w 607448"/>
              <a:gd name="connsiteY50" fmla="*/ 205338 h 606874"/>
              <a:gd name="connsiteX51" fmla="*/ 381644 w 607448"/>
              <a:gd name="connsiteY51" fmla="*/ 197051 h 606874"/>
              <a:gd name="connsiteX52" fmla="*/ 385333 w 607448"/>
              <a:gd name="connsiteY52" fmla="*/ 194288 h 606874"/>
              <a:gd name="connsiteX53" fmla="*/ 390867 w 607448"/>
              <a:gd name="connsiteY53" fmla="*/ 193368 h 606874"/>
              <a:gd name="connsiteX54" fmla="*/ 286650 w 607448"/>
              <a:gd name="connsiteY54" fmla="*/ 23941 h 606874"/>
              <a:gd name="connsiteX55" fmla="*/ 179668 w 607448"/>
              <a:gd name="connsiteY55" fmla="*/ 242170 h 606874"/>
              <a:gd name="connsiteX56" fmla="*/ 173212 w 607448"/>
              <a:gd name="connsiteY56" fmla="*/ 246774 h 606874"/>
              <a:gd name="connsiteX57" fmla="*/ 169523 w 607448"/>
              <a:gd name="connsiteY57" fmla="*/ 245853 h 606874"/>
              <a:gd name="connsiteX58" fmla="*/ 165834 w 607448"/>
              <a:gd name="connsiteY58" fmla="*/ 235724 h 606874"/>
              <a:gd name="connsiteX59" fmla="*/ 279272 w 607448"/>
              <a:gd name="connsiteY59" fmla="*/ 4604 h 606874"/>
              <a:gd name="connsiteX60" fmla="*/ 285728 w 607448"/>
              <a:gd name="connsiteY60" fmla="*/ 0 h 60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448" h="606874">
                <a:moveTo>
                  <a:pt x="144578" y="312118"/>
                </a:moveTo>
                <a:cubicBezTo>
                  <a:pt x="146423" y="313039"/>
                  <a:pt x="146423" y="315802"/>
                  <a:pt x="146423" y="318565"/>
                </a:cubicBezTo>
                <a:lnTo>
                  <a:pt x="144578" y="347115"/>
                </a:lnTo>
                <a:cubicBezTo>
                  <a:pt x="144578" y="352641"/>
                  <a:pt x="142733" y="356325"/>
                  <a:pt x="139966" y="356325"/>
                </a:cubicBezTo>
                <a:cubicBezTo>
                  <a:pt x="139044" y="356325"/>
                  <a:pt x="137199" y="355404"/>
                  <a:pt x="136277" y="354483"/>
                </a:cubicBezTo>
                <a:lnTo>
                  <a:pt x="132587" y="349878"/>
                </a:lnTo>
                <a:lnTo>
                  <a:pt x="20061" y="581042"/>
                </a:lnTo>
                <a:lnTo>
                  <a:pt x="287542" y="581042"/>
                </a:lnTo>
                <a:cubicBezTo>
                  <a:pt x="291232" y="581042"/>
                  <a:pt x="294921" y="583805"/>
                  <a:pt x="294921" y="588410"/>
                </a:cubicBezTo>
                <a:cubicBezTo>
                  <a:pt x="294921" y="593015"/>
                  <a:pt x="291232" y="595778"/>
                  <a:pt x="287542" y="595778"/>
                </a:cubicBezTo>
                <a:lnTo>
                  <a:pt x="8070" y="595778"/>
                </a:lnTo>
                <a:cubicBezTo>
                  <a:pt x="5303" y="595778"/>
                  <a:pt x="2536" y="594857"/>
                  <a:pt x="691" y="592094"/>
                </a:cubicBezTo>
                <a:cubicBezTo>
                  <a:pt x="-231" y="590252"/>
                  <a:pt x="-231" y="587489"/>
                  <a:pt x="691" y="584726"/>
                </a:cubicBezTo>
                <a:lnTo>
                  <a:pt x="118752" y="343431"/>
                </a:lnTo>
                <a:lnTo>
                  <a:pt x="113218" y="342510"/>
                </a:lnTo>
                <a:cubicBezTo>
                  <a:pt x="110451" y="342510"/>
                  <a:pt x="109529" y="341589"/>
                  <a:pt x="109529" y="340668"/>
                </a:cubicBezTo>
                <a:cubicBezTo>
                  <a:pt x="108606" y="337905"/>
                  <a:pt x="110451" y="335142"/>
                  <a:pt x="114140" y="331458"/>
                </a:cubicBezTo>
                <a:lnTo>
                  <a:pt x="135354" y="313039"/>
                </a:lnTo>
                <a:cubicBezTo>
                  <a:pt x="139044" y="310276"/>
                  <a:pt x="142733" y="309355"/>
                  <a:pt x="144578" y="312118"/>
                </a:cubicBezTo>
                <a:close/>
                <a:moveTo>
                  <a:pt x="458236" y="299360"/>
                </a:moveTo>
                <a:cubicBezTo>
                  <a:pt x="461926" y="297519"/>
                  <a:pt x="467461" y="299360"/>
                  <a:pt x="469306" y="303043"/>
                </a:cubicBezTo>
                <a:lnTo>
                  <a:pt x="606757" y="584777"/>
                </a:lnTo>
                <a:cubicBezTo>
                  <a:pt x="607679" y="587539"/>
                  <a:pt x="607679" y="590301"/>
                  <a:pt x="606757" y="592143"/>
                </a:cubicBezTo>
                <a:cubicBezTo>
                  <a:pt x="604912" y="594905"/>
                  <a:pt x="603067" y="595826"/>
                  <a:pt x="600299" y="595826"/>
                </a:cubicBezTo>
                <a:lnTo>
                  <a:pt x="365065" y="595826"/>
                </a:lnTo>
                <a:lnTo>
                  <a:pt x="366910" y="601350"/>
                </a:lnTo>
                <a:cubicBezTo>
                  <a:pt x="367832" y="603191"/>
                  <a:pt x="367832" y="604112"/>
                  <a:pt x="366910" y="605033"/>
                </a:cubicBezTo>
                <a:cubicBezTo>
                  <a:pt x="366910" y="605953"/>
                  <a:pt x="365065" y="606874"/>
                  <a:pt x="363220" y="606874"/>
                </a:cubicBezTo>
                <a:cubicBezTo>
                  <a:pt x="361375" y="606874"/>
                  <a:pt x="359530" y="606874"/>
                  <a:pt x="356763" y="605033"/>
                </a:cubicBezTo>
                <a:lnTo>
                  <a:pt x="330933" y="594905"/>
                </a:lnTo>
                <a:cubicBezTo>
                  <a:pt x="326321" y="592143"/>
                  <a:pt x="325398" y="589381"/>
                  <a:pt x="325398" y="588460"/>
                </a:cubicBezTo>
                <a:cubicBezTo>
                  <a:pt x="325398" y="586619"/>
                  <a:pt x="326321" y="583857"/>
                  <a:pt x="330933" y="582015"/>
                </a:cubicBezTo>
                <a:lnTo>
                  <a:pt x="356763" y="570967"/>
                </a:lnTo>
                <a:cubicBezTo>
                  <a:pt x="359530" y="570046"/>
                  <a:pt x="361375" y="570046"/>
                  <a:pt x="363220" y="570046"/>
                </a:cubicBezTo>
                <a:cubicBezTo>
                  <a:pt x="365065" y="570046"/>
                  <a:pt x="366910" y="570967"/>
                  <a:pt x="366910" y="570967"/>
                </a:cubicBezTo>
                <a:cubicBezTo>
                  <a:pt x="367832" y="571888"/>
                  <a:pt x="367832" y="573729"/>
                  <a:pt x="366910" y="575570"/>
                </a:cubicBezTo>
                <a:lnTo>
                  <a:pt x="365065" y="581094"/>
                </a:lnTo>
                <a:lnTo>
                  <a:pt x="587384" y="581094"/>
                </a:lnTo>
                <a:lnTo>
                  <a:pt x="455469" y="309488"/>
                </a:lnTo>
                <a:cubicBezTo>
                  <a:pt x="454546" y="307647"/>
                  <a:pt x="454546" y="305805"/>
                  <a:pt x="454546" y="303964"/>
                </a:cubicBezTo>
                <a:cubicBezTo>
                  <a:pt x="455469" y="302123"/>
                  <a:pt x="456391" y="300281"/>
                  <a:pt x="458236" y="299360"/>
                </a:cubicBezTo>
                <a:close/>
                <a:moveTo>
                  <a:pt x="285728" y="0"/>
                </a:moveTo>
                <a:cubicBezTo>
                  <a:pt x="289417" y="0"/>
                  <a:pt x="291262" y="921"/>
                  <a:pt x="293106" y="3683"/>
                </a:cubicBezTo>
                <a:lnTo>
                  <a:pt x="403778" y="185080"/>
                </a:lnTo>
                <a:lnTo>
                  <a:pt x="407467" y="180476"/>
                </a:lnTo>
                <a:cubicBezTo>
                  <a:pt x="408390" y="178635"/>
                  <a:pt x="409312" y="178635"/>
                  <a:pt x="410234" y="178635"/>
                </a:cubicBezTo>
                <a:cubicBezTo>
                  <a:pt x="413001" y="178635"/>
                  <a:pt x="415768" y="181397"/>
                  <a:pt x="415768" y="186922"/>
                </a:cubicBezTo>
                <a:lnTo>
                  <a:pt x="420379" y="215467"/>
                </a:lnTo>
                <a:cubicBezTo>
                  <a:pt x="420379" y="218229"/>
                  <a:pt x="420379" y="220992"/>
                  <a:pt x="419457" y="221912"/>
                </a:cubicBezTo>
                <a:cubicBezTo>
                  <a:pt x="416690" y="224675"/>
                  <a:pt x="413923" y="224675"/>
                  <a:pt x="409312" y="221912"/>
                </a:cubicBezTo>
                <a:lnTo>
                  <a:pt x="387177" y="205338"/>
                </a:lnTo>
                <a:cubicBezTo>
                  <a:pt x="382566" y="202576"/>
                  <a:pt x="380722" y="198892"/>
                  <a:pt x="381644" y="197051"/>
                </a:cubicBezTo>
                <a:cubicBezTo>
                  <a:pt x="381644" y="196130"/>
                  <a:pt x="382566" y="194288"/>
                  <a:pt x="385333" y="194288"/>
                </a:cubicBezTo>
                <a:lnTo>
                  <a:pt x="390867" y="193368"/>
                </a:lnTo>
                <a:lnTo>
                  <a:pt x="286650" y="23941"/>
                </a:lnTo>
                <a:lnTo>
                  <a:pt x="179668" y="242170"/>
                </a:lnTo>
                <a:cubicBezTo>
                  <a:pt x="178745" y="244932"/>
                  <a:pt x="175978" y="246774"/>
                  <a:pt x="173212" y="246774"/>
                </a:cubicBezTo>
                <a:cubicBezTo>
                  <a:pt x="172289" y="246774"/>
                  <a:pt x="170445" y="246774"/>
                  <a:pt x="169523" y="245853"/>
                </a:cubicBezTo>
                <a:cubicBezTo>
                  <a:pt x="165834" y="244012"/>
                  <a:pt x="163989" y="239408"/>
                  <a:pt x="165834" y="235724"/>
                </a:cubicBezTo>
                <a:lnTo>
                  <a:pt x="279272" y="4604"/>
                </a:lnTo>
                <a:cubicBezTo>
                  <a:pt x="281117" y="1842"/>
                  <a:pt x="282961" y="0"/>
                  <a:pt x="285728" y="0"/>
                </a:cubicBezTo>
                <a:close/>
              </a:path>
            </a:pathLst>
          </a:custGeom>
          <a:solidFill>
            <a:schemeClr val="tx1"/>
          </a:solidFill>
          <a:ln w="28575">
            <a:solidFill>
              <a:schemeClr val="bg1"/>
            </a:solidFill>
          </a:ln>
          <a:effectLst>
            <a:reflection blurRad="6350" stA="0" endPos="35000" dir="5400000" sy="-100000" algn="bl" rotWithShape="0"/>
          </a:effectLst>
        </p:spPr>
        <p:txBody>
          <a:bodyPr anchor="ctr"/>
          <a:lstStyle/>
          <a:p>
            <a:pPr algn="ctr">
              <a:defRPr/>
            </a:pPr>
            <a:endParaRPr lang="zh-CN" altLang="en-US" sz="4500" dirty="0">
              <a:solidFill>
                <a:schemeClr val="bg1"/>
              </a:solidFill>
            </a:endParaRPr>
          </a:p>
        </p:txBody>
      </p:sp>
      <p:sp>
        <p:nvSpPr>
          <p:cNvPr id="5" name="文本框 9">
            <a:extLst>
              <a:ext uri="{FF2B5EF4-FFF2-40B4-BE49-F238E27FC236}">
                <a16:creationId xmlns:a16="http://schemas.microsoft.com/office/drawing/2014/main" id="{92E416A2-8F8D-6749-9271-8C2D97EE6A51}"/>
              </a:ext>
            </a:extLst>
          </p:cNvPr>
          <p:cNvSpPr txBox="1">
            <a:spLocks noChangeArrowheads="1"/>
          </p:cNvSpPr>
          <p:nvPr/>
        </p:nvSpPr>
        <p:spPr bwMode="auto">
          <a:xfrm>
            <a:off x="3627031" y="2775125"/>
            <a:ext cx="157797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9600" dirty="0">
                <a:solidFill>
                  <a:schemeClr val="tx2"/>
                </a:solidFill>
              </a:rPr>
              <a:t>4</a:t>
            </a:r>
            <a:endParaRPr lang="zh-CN" altLang="en-US" sz="6600" dirty="0">
              <a:solidFill>
                <a:schemeClr val="tx2"/>
              </a:solidFill>
            </a:endParaRPr>
          </a:p>
        </p:txBody>
      </p:sp>
    </p:spTree>
    <p:extLst>
      <p:ext uri="{BB962C8B-B14F-4D97-AF65-F5344CB8AC3E}">
        <p14:creationId xmlns:p14="http://schemas.microsoft.com/office/powerpoint/2010/main" val="11365262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054799-EB85-EA4B-9F7B-A855F4A1545F}"/>
              </a:ext>
            </a:extLst>
          </p:cNvPr>
          <p:cNvSpPr txBox="1"/>
          <p:nvPr/>
        </p:nvSpPr>
        <p:spPr>
          <a:xfrm>
            <a:off x="3048000" y="2272937"/>
            <a:ext cx="3078087" cy="307777"/>
          </a:xfrm>
          <a:prstGeom prst="rect">
            <a:avLst/>
          </a:prstGeom>
          <a:noFill/>
        </p:spPr>
        <p:txBody>
          <a:bodyPr wrap="none" rtlCol="0">
            <a:spAutoFit/>
          </a:bodyPr>
          <a:lstStyle/>
          <a:p>
            <a:r>
              <a:rPr lang="en-US" dirty="0"/>
              <a:t>Video File Here. (Too large, deleted)</a:t>
            </a:r>
          </a:p>
        </p:txBody>
      </p:sp>
    </p:spTree>
    <p:extLst>
      <p:ext uri="{BB962C8B-B14F-4D97-AF65-F5344CB8AC3E}">
        <p14:creationId xmlns:p14="http://schemas.microsoft.com/office/powerpoint/2010/main" val="29023862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22450"/>
            <a:ext cx="7688400" cy="867077"/>
          </a:xfrm>
          <a:prstGeom prst="rect">
            <a:avLst/>
          </a:prstGeom>
        </p:spPr>
        <p:txBody>
          <a:bodyPr spcFirstLastPara="1" wrap="square" lIns="91425" tIns="91425" rIns="91425" bIns="91425" anchor="t" anchorCtr="0">
            <a:noAutofit/>
          </a:bodyPr>
          <a:lstStyle/>
          <a:p>
            <a:pPr lvl="0"/>
            <a:r>
              <a:rPr lang="en-HK" altLang="zh-CN" dirty="0">
                <a:latin typeface="Arial" panose="020B0604020202020204" pitchFamily="34" charset="0"/>
                <a:cs typeface="Arial" panose="020B0604020202020204" pitchFamily="34" charset="0"/>
              </a:rPr>
              <a:t>Finical Plan</a:t>
            </a:r>
          </a:p>
        </p:txBody>
      </p:sp>
      <p:sp>
        <p:nvSpPr>
          <p:cNvPr id="3" name="triangle_14203">
            <a:extLst>
              <a:ext uri="{FF2B5EF4-FFF2-40B4-BE49-F238E27FC236}">
                <a16:creationId xmlns:a16="http://schemas.microsoft.com/office/drawing/2014/main" id="{290D428E-F32E-7549-84E6-FC436C4A5BF2}"/>
              </a:ext>
            </a:extLst>
          </p:cNvPr>
          <p:cNvSpPr>
            <a:spLocks noChangeAspect="1"/>
          </p:cNvSpPr>
          <p:nvPr/>
        </p:nvSpPr>
        <p:spPr bwMode="auto">
          <a:xfrm>
            <a:off x="3298838" y="2234106"/>
            <a:ext cx="2234363" cy="2232248"/>
          </a:xfrm>
          <a:custGeom>
            <a:avLst/>
            <a:gdLst>
              <a:gd name="connsiteX0" fmla="*/ 144578 w 607448"/>
              <a:gd name="connsiteY0" fmla="*/ 312118 h 606874"/>
              <a:gd name="connsiteX1" fmla="*/ 146423 w 607448"/>
              <a:gd name="connsiteY1" fmla="*/ 318565 h 606874"/>
              <a:gd name="connsiteX2" fmla="*/ 144578 w 607448"/>
              <a:gd name="connsiteY2" fmla="*/ 347115 h 606874"/>
              <a:gd name="connsiteX3" fmla="*/ 139966 w 607448"/>
              <a:gd name="connsiteY3" fmla="*/ 356325 h 606874"/>
              <a:gd name="connsiteX4" fmla="*/ 136277 w 607448"/>
              <a:gd name="connsiteY4" fmla="*/ 354483 h 606874"/>
              <a:gd name="connsiteX5" fmla="*/ 132587 w 607448"/>
              <a:gd name="connsiteY5" fmla="*/ 349878 h 606874"/>
              <a:gd name="connsiteX6" fmla="*/ 20061 w 607448"/>
              <a:gd name="connsiteY6" fmla="*/ 581042 h 606874"/>
              <a:gd name="connsiteX7" fmla="*/ 287542 w 607448"/>
              <a:gd name="connsiteY7" fmla="*/ 581042 h 606874"/>
              <a:gd name="connsiteX8" fmla="*/ 294921 w 607448"/>
              <a:gd name="connsiteY8" fmla="*/ 588410 h 606874"/>
              <a:gd name="connsiteX9" fmla="*/ 287542 w 607448"/>
              <a:gd name="connsiteY9" fmla="*/ 595778 h 606874"/>
              <a:gd name="connsiteX10" fmla="*/ 8070 w 607448"/>
              <a:gd name="connsiteY10" fmla="*/ 595778 h 606874"/>
              <a:gd name="connsiteX11" fmla="*/ 691 w 607448"/>
              <a:gd name="connsiteY11" fmla="*/ 592094 h 606874"/>
              <a:gd name="connsiteX12" fmla="*/ 691 w 607448"/>
              <a:gd name="connsiteY12" fmla="*/ 584726 h 606874"/>
              <a:gd name="connsiteX13" fmla="*/ 118752 w 607448"/>
              <a:gd name="connsiteY13" fmla="*/ 343431 h 606874"/>
              <a:gd name="connsiteX14" fmla="*/ 113218 w 607448"/>
              <a:gd name="connsiteY14" fmla="*/ 342510 h 606874"/>
              <a:gd name="connsiteX15" fmla="*/ 109529 w 607448"/>
              <a:gd name="connsiteY15" fmla="*/ 340668 h 606874"/>
              <a:gd name="connsiteX16" fmla="*/ 114140 w 607448"/>
              <a:gd name="connsiteY16" fmla="*/ 331458 h 606874"/>
              <a:gd name="connsiteX17" fmla="*/ 135354 w 607448"/>
              <a:gd name="connsiteY17" fmla="*/ 313039 h 606874"/>
              <a:gd name="connsiteX18" fmla="*/ 144578 w 607448"/>
              <a:gd name="connsiteY18" fmla="*/ 312118 h 606874"/>
              <a:gd name="connsiteX19" fmla="*/ 458236 w 607448"/>
              <a:gd name="connsiteY19" fmla="*/ 299360 h 606874"/>
              <a:gd name="connsiteX20" fmla="*/ 469306 w 607448"/>
              <a:gd name="connsiteY20" fmla="*/ 303043 h 606874"/>
              <a:gd name="connsiteX21" fmla="*/ 606757 w 607448"/>
              <a:gd name="connsiteY21" fmla="*/ 584777 h 606874"/>
              <a:gd name="connsiteX22" fmla="*/ 606757 w 607448"/>
              <a:gd name="connsiteY22" fmla="*/ 592143 h 606874"/>
              <a:gd name="connsiteX23" fmla="*/ 600299 w 607448"/>
              <a:gd name="connsiteY23" fmla="*/ 595826 h 606874"/>
              <a:gd name="connsiteX24" fmla="*/ 365065 w 607448"/>
              <a:gd name="connsiteY24" fmla="*/ 595826 h 606874"/>
              <a:gd name="connsiteX25" fmla="*/ 366910 w 607448"/>
              <a:gd name="connsiteY25" fmla="*/ 601350 h 606874"/>
              <a:gd name="connsiteX26" fmla="*/ 366910 w 607448"/>
              <a:gd name="connsiteY26" fmla="*/ 605033 h 606874"/>
              <a:gd name="connsiteX27" fmla="*/ 363220 w 607448"/>
              <a:gd name="connsiteY27" fmla="*/ 606874 h 606874"/>
              <a:gd name="connsiteX28" fmla="*/ 356763 w 607448"/>
              <a:gd name="connsiteY28" fmla="*/ 605033 h 606874"/>
              <a:gd name="connsiteX29" fmla="*/ 330933 w 607448"/>
              <a:gd name="connsiteY29" fmla="*/ 594905 h 606874"/>
              <a:gd name="connsiteX30" fmla="*/ 325398 w 607448"/>
              <a:gd name="connsiteY30" fmla="*/ 588460 h 606874"/>
              <a:gd name="connsiteX31" fmla="*/ 330933 w 607448"/>
              <a:gd name="connsiteY31" fmla="*/ 582015 h 606874"/>
              <a:gd name="connsiteX32" fmla="*/ 356763 w 607448"/>
              <a:gd name="connsiteY32" fmla="*/ 570967 h 606874"/>
              <a:gd name="connsiteX33" fmla="*/ 363220 w 607448"/>
              <a:gd name="connsiteY33" fmla="*/ 570046 h 606874"/>
              <a:gd name="connsiteX34" fmla="*/ 366910 w 607448"/>
              <a:gd name="connsiteY34" fmla="*/ 570967 h 606874"/>
              <a:gd name="connsiteX35" fmla="*/ 366910 w 607448"/>
              <a:gd name="connsiteY35" fmla="*/ 575570 h 606874"/>
              <a:gd name="connsiteX36" fmla="*/ 365065 w 607448"/>
              <a:gd name="connsiteY36" fmla="*/ 581094 h 606874"/>
              <a:gd name="connsiteX37" fmla="*/ 587384 w 607448"/>
              <a:gd name="connsiteY37" fmla="*/ 581094 h 606874"/>
              <a:gd name="connsiteX38" fmla="*/ 455469 w 607448"/>
              <a:gd name="connsiteY38" fmla="*/ 309488 h 606874"/>
              <a:gd name="connsiteX39" fmla="*/ 454546 w 607448"/>
              <a:gd name="connsiteY39" fmla="*/ 303964 h 606874"/>
              <a:gd name="connsiteX40" fmla="*/ 458236 w 607448"/>
              <a:gd name="connsiteY40" fmla="*/ 299360 h 606874"/>
              <a:gd name="connsiteX41" fmla="*/ 285728 w 607448"/>
              <a:gd name="connsiteY41" fmla="*/ 0 h 606874"/>
              <a:gd name="connsiteX42" fmla="*/ 293106 w 607448"/>
              <a:gd name="connsiteY42" fmla="*/ 3683 h 606874"/>
              <a:gd name="connsiteX43" fmla="*/ 403778 w 607448"/>
              <a:gd name="connsiteY43" fmla="*/ 185080 h 606874"/>
              <a:gd name="connsiteX44" fmla="*/ 407467 w 607448"/>
              <a:gd name="connsiteY44" fmla="*/ 180476 h 606874"/>
              <a:gd name="connsiteX45" fmla="*/ 410234 w 607448"/>
              <a:gd name="connsiteY45" fmla="*/ 178635 h 606874"/>
              <a:gd name="connsiteX46" fmla="*/ 415768 w 607448"/>
              <a:gd name="connsiteY46" fmla="*/ 186922 h 606874"/>
              <a:gd name="connsiteX47" fmla="*/ 420379 w 607448"/>
              <a:gd name="connsiteY47" fmla="*/ 215467 h 606874"/>
              <a:gd name="connsiteX48" fmla="*/ 419457 w 607448"/>
              <a:gd name="connsiteY48" fmla="*/ 221912 h 606874"/>
              <a:gd name="connsiteX49" fmla="*/ 409312 w 607448"/>
              <a:gd name="connsiteY49" fmla="*/ 221912 h 606874"/>
              <a:gd name="connsiteX50" fmla="*/ 387177 w 607448"/>
              <a:gd name="connsiteY50" fmla="*/ 205338 h 606874"/>
              <a:gd name="connsiteX51" fmla="*/ 381644 w 607448"/>
              <a:gd name="connsiteY51" fmla="*/ 197051 h 606874"/>
              <a:gd name="connsiteX52" fmla="*/ 385333 w 607448"/>
              <a:gd name="connsiteY52" fmla="*/ 194288 h 606874"/>
              <a:gd name="connsiteX53" fmla="*/ 390867 w 607448"/>
              <a:gd name="connsiteY53" fmla="*/ 193368 h 606874"/>
              <a:gd name="connsiteX54" fmla="*/ 286650 w 607448"/>
              <a:gd name="connsiteY54" fmla="*/ 23941 h 606874"/>
              <a:gd name="connsiteX55" fmla="*/ 179668 w 607448"/>
              <a:gd name="connsiteY55" fmla="*/ 242170 h 606874"/>
              <a:gd name="connsiteX56" fmla="*/ 173212 w 607448"/>
              <a:gd name="connsiteY56" fmla="*/ 246774 h 606874"/>
              <a:gd name="connsiteX57" fmla="*/ 169523 w 607448"/>
              <a:gd name="connsiteY57" fmla="*/ 245853 h 606874"/>
              <a:gd name="connsiteX58" fmla="*/ 165834 w 607448"/>
              <a:gd name="connsiteY58" fmla="*/ 235724 h 606874"/>
              <a:gd name="connsiteX59" fmla="*/ 279272 w 607448"/>
              <a:gd name="connsiteY59" fmla="*/ 4604 h 606874"/>
              <a:gd name="connsiteX60" fmla="*/ 285728 w 607448"/>
              <a:gd name="connsiteY60" fmla="*/ 0 h 60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448" h="606874">
                <a:moveTo>
                  <a:pt x="144578" y="312118"/>
                </a:moveTo>
                <a:cubicBezTo>
                  <a:pt x="146423" y="313039"/>
                  <a:pt x="146423" y="315802"/>
                  <a:pt x="146423" y="318565"/>
                </a:cubicBezTo>
                <a:lnTo>
                  <a:pt x="144578" y="347115"/>
                </a:lnTo>
                <a:cubicBezTo>
                  <a:pt x="144578" y="352641"/>
                  <a:pt x="142733" y="356325"/>
                  <a:pt x="139966" y="356325"/>
                </a:cubicBezTo>
                <a:cubicBezTo>
                  <a:pt x="139044" y="356325"/>
                  <a:pt x="137199" y="355404"/>
                  <a:pt x="136277" y="354483"/>
                </a:cubicBezTo>
                <a:lnTo>
                  <a:pt x="132587" y="349878"/>
                </a:lnTo>
                <a:lnTo>
                  <a:pt x="20061" y="581042"/>
                </a:lnTo>
                <a:lnTo>
                  <a:pt x="287542" y="581042"/>
                </a:lnTo>
                <a:cubicBezTo>
                  <a:pt x="291232" y="581042"/>
                  <a:pt x="294921" y="583805"/>
                  <a:pt x="294921" y="588410"/>
                </a:cubicBezTo>
                <a:cubicBezTo>
                  <a:pt x="294921" y="593015"/>
                  <a:pt x="291232" y="595778"/>
                  <a:pt x="287542" y="595778"/>
                </a:cubicBezTo>
                <a:lnTo>
                  <a:pt x="8070" y="595778"/>
                </a:lnTo>
                <a:cubicBezTo>
                  <a:pt x="5303" y="595778"/>
                  <a:pt x="2536" y="594857"/>
                  <a:pt x="691" y="592094"/>
                </a:cubicBezTo>
                <a:cubicBezTo>
                  <a:pt x="-231" y="590252"/>
                  <a:pt x="-231" y="587489"/>
                  <a:pt x="691" y="584726"/>
                </a:cubicBezTo>
                <a:lnTo>
                  <a:pt x="118752" y="343431"/>
                </a:lnTo>
                <a:lnTo>
                  <a:pt x="113218" y="342510"/>
                </a:lnTo>
                <a:cubicBezTo>
                  <a:pt x="110451" y="342510"/>
                  <a:pt x="109529" y="341589"/>
                  <a:pt x="109529" y="340668"/>
                </a:cubicBezTo>
                <a:cubicBezTo>
                  <a:pt x="108606" y="337905"/>
                  <a:pt x="110451" y="335142"/>
                  <a:pt x="114140" y="331458"/>
                </a:cubicBezTo>
                <a:lnTo>
                  <a:pt x="135354" y="313039"/>
                </a:lnTo>
                <a:cubicBezTo>
                  <a:pt x="139044" y="310276"/>
                  <a:pt x="142733" y="309355"/>
                  <a:pt x="144578" y="312118"/>
                </a:cubicBezTo>
                <a:close/>
                <a:moveTo>
                  <a:pt x="458236" y="299360"/>
                </a:moveTo>
                <a:cubicBezTo>
                  <a:pt x="461926" y="297519"/>
                  <a:pt x="467461" y="299360"/>
                  <a:pt x="469306" y="303043"/>
                </a:cubicBezTo>
                <a:lnTo>
                  <a:pt x="606757" y="584777"/>
                </a:lnTo>
                <a:cubicBezTo>
                  <a:pt x="607679" y="587539"/>
                  <a:pt x="607679" y="590301"/>
                  <a:pt x="606757" y="592143"/>
                </a:cubicBezTo>
                <a:cubicBezTo>
                  <a:pt x="604912" y="594905"/>
                  <a:pt x="603067" y="595826"/>
                  <a:pt x="600299" y="595826"/>
                </a:cubicBezTo>
                <a:lnTo>
                  <a:pt x="365065" y="595826"/>
                </a:lnTo>
                <a:lnTo>
                  <a:pt x="366910" y="601350"/>
                </a:lnTo>
                <a:cubicBezTo>
                  <a:pt x="367832" y="603191"/>
                  <a:pt x="367832" y="604112"/>
                  <a:pt x="366910" y="605033"/>
                </a:cubicBezTo>
                <a:cubicBezTo>
                  <a:pt x="366910" y="605953"/>
                  <a:pt x="365065" y="606874"/>
                  <a:pt x="363220" y="606874"/>
                </a:cubicBezTo>
                <a:cubicBezTo>
                  <a:pt x="361375" y="606874"/>
                  <a:pt x="359530" y="606874"/>
                  <a:pt x="356763" y="605033"/>
                </a:cubicBezTo>
                <a:lnTo>
                  <a:pt x="330933" y="594905"/>
                </a:lnTo>
                <a:cubicBezTo>
                  <a:pt x="326321" y="592143"/>
                  <a:pt x="325398" y="589381"/>
                  <a:pt x="325398" y="588460"/>
                </a:cubicBezTo>
                <a:cubicBezTo>
                  <a:pt x="325398" y="586619"/>
                  <a:pt x="326321" y="583857"/>
                  <a:pt x="330933" y="582015"/>
                </a:cubicBezTo>
                <a:lnTo>
                  <a:pt x="356763" y="570967"/>
                </a:lnTo>
                <a:cubicBezTo>
                  <a:pt x="359530" y="570046"/>
                  <a:pt x="361375" y="570046"/>
                  <a:pt x="363220" y="570046"/>
                </a:cubicBezTo>
                <a:cubicBezTo>
                  <a:pt x="365065" y="570046"/>
                  <a:pt x="366910" y="570967"/>
                  <a:pt x="366910" y="570967"/>
                </a:cubicBezTo>
                <a:cubicBezTo>
                  <a:pt x="367832" y="571888"/>
                  <a:pt x="367832" y="573729"/>
                  <a:pt x="366910" y="575570"/>
                </a:cubicBezTo>
                <a:lnTo>
                  <a:pt x="365065" y="581094"/>
                </a:lnTo>
                <a:lnTo>
                  <a:pt x="587384" y="581094"/>
                </a:lnTo>
                <a:lnTo>
                  <a:pt x="455469" y="309488"/>
                </a:lnTo>
                <a:cubicBezTo>
                  <a:pt x="454546" y="307647"/>
                  <a:pt x="454546" y="305805"/>
                  <a:pt x="454546" y="303964"/>
                </a:cubicBezTo>
                <a:cubicBezTo>
                  <a:pt x="455469" y="302123"/>
                  <a:pt x="456391" y="300281"/>
                  <a:pt x="458236" y="299360"/>
                </a:cubicBezTo>
                <a:close/>
                <a:moveTo>
                  <a:pt x="285728" y="0"/>
                </a:moveTo>
                <a:cubicBezTo>
                  <a:pt x="289417" y="0"/>
                  <a:pt x="291262" y="921"/>
                  <a:pt x="293106" y="3683"/>
                </a:cubicBezTo>
                <a:lnTo>
                  <a:pt x="403778" y="185080"/>
                </a:lnTo>
                <a:lnTo>
                  <a:pt x="407467" y="180476"/>
                </a:lnTo>
                <a:cubicBezTo>
                  <a:pt x="408390" y="178635"/>
                  <a:pt x="409312" y="178635"/>
                  <a:pt x="410234" y="178635"/>
                </a:cubicBezTo>
                <a:cubicBezTo>
                  <a:pt x="413001" y="178635"/>
                  <a:pt x="415768" y="181397"/>
                  <a:pt x="415768" y="186922"/>
                </a:cubicBezTo>
                <a:lnTo>
                  <a:pt x="420379" y="215467"/>
                </a:lnTo>
                <a:cubicBezTo>
                  <a:pt x="420379" y="218229"/>
                  <a:pt x="420379" y="220992"/>
                  <a:pt x="419457" y="221912"/>
                </a:cubicBezTo>
                <a:cubicBezTo>
                  <a:pt x="416690" y="224675"/>
                  <a:pt x="413923" y="224675"/>
                  <a:pt x="409312" y="221912"/>
                </a:cubicBezTo>
                <a:lnTo>
                  <a:pt x="387177" y="205338"/>
                </a:lnTo>
                <a:cubicBezTo>
                  <a:pt x="382566" y="202576"/>
                  <a:pt x="380722" y="198892"/>
                  <a:pt x="381644" y="197051"/>
                </a:cubicBezTo>
                <a:cubicBezTo>
                  <a:pt x="381644" y="196130"/>
                  <a:pt x="382566" y="194288"/>
                  <a:pt x="385333" y="194288"/>
                </a:cubicBezTo>
                <a:lnTo>
                  <a:pt x="390867" y="193368"/>
                </a:lnTo>
                <a:lnTo>
                  <a:pt x="286650" y="23941"/>
                </a:lnTo>
                <a:lnTo>
                  <a:pt x="179668" y="242170"/>
                </a:lnTo>
                <a:cubicBezTo>
                  <a:pt x="178745" y="244932"/>
                  <a:pt x="175978" y="246774"/>
                  <a:pt x="173212" y="246774"/>
                </a:cubicBezTo>
                <a:cubicBezTo>
                  <a:pt x="172289" y="246774"/>
                  <a:pt x="170445" y="246774"/>
                  <a:pt x="169523" y="245853"/>
                </a:cubicBezTo>
                <a:cubicBezTo>
                  <a:pt x="165834" y="244012"/>
                  <a:pt x="163989" y="239408"/>
                  <a:pt x="165834" y="235724"/>
                </a:cubicBezTo>
                <a:lnTo>
                  <a:pt x="279272" y="4604"/>
                </a:lnTo>
                <a:cubicBezTo>
                  <a:pt x="281117" y="1842"/>
                  <a:pt x="282961" y="0"/>
                  <a:pt x="285728" y="0"/>
                </a:cubicBezTo>
                <a:close/>
              </a:path>
            </a:pathLst>
          </a:custGeom>
          <a:solidFill>
            <a:schemeClr val="tx1"/>
          </a:solidFill>
          <a:ln w="28575">
            <a:solidFill>
              <a:schemeClr val="bg1"/>
            </a:solidFill>
          </a:ln>
          <a:effectLst>
            <a:reflection blurRad="6350" stA="0" endPos="35000" dir="5400000" sy="-100000" algn="bl" rotWithShape="0"/>
          </a:effectLst>
        </p:spPr>
        <p:txBody>
          <a:bodyPr anchor="ctr"/>
          <a:lstStyle/>
          <a:p>
            <a:pPr algn="ctr">
              <a:defRPr/>
            </a:pPr>
            <a:endParaRPr lang="zh-CN" altLang="en-US" sz="4500" dirty="0">
              <a:solidFill>
                <a:schemeClr val="bg1"/>
              </a:solidFill>
            </a:endParaRPr>
          </a:p>
        </p:txBody>
      </p:sp>
      <p:sp>
        <p:nvSpPr>
          <p:cNvPr id="5" name="文本框 9">
            <a:extLst>
              <a:ext uri="{FF2B5EF4-FFF2-40B4-BE49-F238E27FC236}">
                <a16:creationId xmlns:a16="http://schemas.microsoft.com/office/drawing/2014/main" id="{92E416A2-8F8D-6749-9271-8C2D97EE6A51}"/>
              </a:ext>
            </a:extLst>
          </p:cNvPr>
          <p:cNvSpPr txBox="1">
            <a:spLocks noChangeArrowheads="1"/>
          </p:cNvSpPr>
          <p:nvPr/>
        </p:nvSpPr>
        <p:spPr bwMode="auto">
          <a:xfrm>
            <a:off x="3627031" y="2775125"/>
            <a:ext cx="157797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9600" dirty="0">
                <a:solidFill>
                  <a:schemeClr val="tx2"/>
                </a:solidFill>
              </a:rPr>
              <a:t>5</a:t>
            </a:r>
            <a:endParaRPr lang="zh-CN" altLang="en-US" sz="6600" dirty="0">
              <a:solidFill>
                <a:schemeClr val="tx2"/>
              </a:solidFill>
            </a:endParaRPr>
          </a:p>
        </p:txBody>
      </p:sp>
    </p:spTree>
    <p:extLst>
      <p:ext uri="{BB962C8B-B14F-4D97-AF65-F5344CB8AC3E}">
        <p14:creationId xmlns:p14="http://schemas.microsoft.com/office/powerpoint/2010/main" val="23213124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F766-999C-D44C-8C99-6AA98348585F}"/>
              </a:ext>
            </a:extLst>
          </p:cNvPr>
          <p:cNvSpPr>
            <a:spLocks noGrp="1"/>
          </p:cNvSpPr>
          <p:nvPr>
            <p:ph type="title"/>
          </p:nvPr>
        </p:nvSpPr>
        <p:spPr>
          <a:xfrm>
            <a:off x="729999" y="1318651"/>
            <a:ext cx="1743235" cy="579818"/>
          </a:xfrm>
        </p:spPr>
        <p:txBody>
          <a:bodyPr/>
          <a:lstStyle/>
          <a:p>
            <a:r>
              <a:rPr lang="en-US" dirty="0"/>
              <a:t>Stages</a:t>
            </a:r>
          </a:p>
        </p:txBody>
      </p:sp>
      <p:pic>
        <p:nvPicPr>
          <p:cNvPr id="5"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3348376-A14B-5545-A8D6-94DBB57D0F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Google Shape;104;p21">
            <a:extLst>
              <a:ext uri="{FF2B5EF4-FFF2-40B4-BE49-F238E27FC236}">
                <a16:creationId xmlns:a16="http://schemas.microsoft.com/office/drawing/2014/main" id="{144D7418-86E5-9649-A40E-01D18A929645}"/>
              </a:ext>
            </a:extLst>
          </p:cNvPr>
          <p:cNvSpPr txBox="1">
            <a:spLocks/>
          </p:cNvSpPr>
          <p:nvPr/>
        </p:nvSpPr>
        <p:spPr>
          <a:xfrm>
            <a:off x="729999" y="2011681"/>
            <a:ext cx="7126315" cy="2159726"/>
          </a:xfrm>
          <a:prstGeom prst="rect">
            <a:avLst/>
          </a:prstGeom>
        </p:spPr>
        <p:txBody>
          <a:bodyPr spcFirstLastPara="1" wrap="square" lIns="68569" tIns="68569" rIns="68569" bIns="68569"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 altLang="zh-CN" sz="1400" b="1" dirty="0">
                <a:solidFill>
                  <a:schemeClr val="accent1"/>
                </a:solidFill>
                <a:latin typeface="Calibri" panose="020F0502020204030204" pitchFamily="34" charset="0"/>
                <a:cs typeface="Calibri" panose="020F0502020204030204" pitchFamily="34" charset="0"/>
              </a:rPr>
              <a:t>Stage I:  0 - 3 months</a:t>
            </a:r>
            <a:endParaRPr lang="en" sz="1400" b="1" dirty="0">
              <a:solidFill>
                <a:schemeClr val="accent1"/>
              </a:solidFill>
              <a:latin typeface="Calibri" panose="020F0502020204030204" pitchFamily="34" charset="0"/>
              <a:cs typeface="Calibri" panose="020F0502020204030204" pitchFamily="34" charset="0"/>
            </a:endParaRPr>
          </a:p>
          <a:p>
            <a:pPr marL="628650" indent="-285750">
              <a:spcBef>
                <a:spcPts val="1200"/>
              </a:spcBef>
            </a:pPr>
            <a:r>
              <a:rPr lang="en" sz="1400" dirty="0">
                <a:solidFill>
                  <a:schemeClr val="accent1"/>
                </a:solidFill>
                <a:latin typeface="Calibri" panose="020F0502020204030204" pitchFamily="34" charset="0"/>
                <a:cs typeface="Calibri" panose="020F0502020204030204" pitchFamily="34" charset="0"/>
              </a:rPr>
              <a:t>Market Analysis</a:t>
            </a:r>
          </a:p>
          <a:p>
            <a:pPr marL="628650" indent="-285750">
              <a:spcBef>
                <a:spcPts val="1200"/>
              </a:spcBef>
            </a:pPr>
            <a:r>
              <a:rPr lang="en" altLang="zh-CN" sz="1400" dirty="0">
                <a:solidFill>
                  <a:schemeClr val="accent1"/>
                </a:solidFill>
                <a:latin typeface="Calibri" panose="020F0502020204030204" pitchFamily="34" charset="0"/>
                <a:cs typeface="Calibri" panose="020F0502020204030204" pitchFamily="34" charset="0"/>
              </a:rPr>
              <a:t>develop prototype</a:t>
            </a:r>
          </a:p>
          <a:p>
            <a:pPr marL="0" indent="0">
              <a:spcBef>
                <a:spcPts val="1200"/>
              </a:spcBef>
              <a:buNone/>
            </a:pPr>
            <a:r>
              <a:rPr lang="en" altLang="zh-CN" sz="1400" b="1" dirty="0">
                <a:solidFill>
                  <a:schemeClr val="accent1"/>
                </a:solidFill>
                <a:latin typeface="Calibri" panose="020F0502020204030204" pitchFamily="34" charset="0"/>
                <a:cs typeface="Calibri" panose="020F0502020204030204" pitchFamily="34" charset="0"/>
              </a:rPr>
              <a:t>Stage II: 3 - 6 months</a:t>
            </a:r>
            <a:endParaRPr lang="en" sz="1400" b="1" dirty="0">
              <a:solidFill>
                <a:schemeClr val="accent1"/>
              </a:solidFill>
              <a:latin typeface="Calibri" panose="020F0502020204030204" pitchFamily="34" charset="0"/>
              <a:cs typeface="Calibri" panose="020F0502020204030204" pitchFamily="34" charset="0"/>
            </a:endParaRPr>
          </a:p>
          <a:p>
            <a:pPr marL="628650" indent="-285750">
              <a:spcBef>
                <a:spcPts val="1200"/>
              </a:spcBef>
            </a:pPr>
            <a:r>
              <a:rPr lang="en" altLang="zh-CN" sz="1400" dirty="0">
                <a:solidFill>
                  <a:schemeClr val="accent1"/>
                </a:solidFill>
                <a:latin typeface="Calibri" panose="020F0502020204030204" pitchFamily="34" charset="0"/>
                <a:cs typeface="Calibri" panose="020F0502020204030204" pitchFamily="34" charset="0"/>
              </a:rPr>
              <a:t>promote our product to lottery companies &amp; government &amp; foundations</a:t>
            </a:r>
          </a:p>
          <a:p>
            <a:pPr marL="628650" indent="-285750">
              <a:spcBef>
                <a:spcPts val="1200"/>
              </a:spcBef>
            </a:pPr>
            <a:r>
              <a:rPr lang="en" altLang="zh-CN" sz="1400" dirty="0">
                <a:solidFill>
                  <a:schemeClr val="accent1"/>
                </a:solidFill>
                <a:latin typeface="Calibri" panose="020F0502020204030204" pitchFamily="34" charset="0"/>
                <a:cs typeface="Calibri" panose="020F0502020204030204" pitchFamily="34" charset="0"/>
              </a:rPr>
              <a:t>improve and iterate the products</a:t>
            </a:r>
            <a:endParaRPr lang="en" sz="1400" dirty="0">
              <a:solidFill>
                <a:schemeClr val="accent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285402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F766-999C-D44C-8C99-6AA98348585F}"/>
              </a:ext>
            </a:extLst>
          </p:cNvPr>
          <p:cNvSpPr>
            <a:spLocks noGrp="1"/>
          </p:cNvSpPr>
          <p:nvPr>
            <p:ph type="title"/>
          </p:nvPr>
        </p:nvSpPr>
        <p:spPr>
          <a:xfrm>
            <a:off x="729999" y="621027"/>
            <a:ext cx="3650412" cy="579818"/>
          </a:xfrm>
        </p:spPr>
        <p:txBody>
          <a:bodyPr/>
          <a:lstStyle/>
          <a:p>
            <a:r>
              <a:rPr lang="en-US" dirty="0"/>
              <a:t>Financial Plan</a:t>
            </a:r>
          </a:p>
        </p:txBody>
      </p:sp>
      <p:pic>
        <p:nvPicPr>
          <p:cNvPr id="5"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3348376-A14B-5545-A8D6-94DBB57D0F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文本框 7">
            <a:extLst>
              <a:ext uri="{FF2B5EF4-FFF2-40B4-BE49-F238E27FC236}">
                <a16:creationId xmlns:a16="http://schemas.microsoft.com/office/drawing/2014/main" id="{90173141-35B6-BD4C-8BCB-F6108E7E9B01}"/>
              </a:ext>
            </a:extLst>
          </p:cNvPr>
          <p:cNvSpPr txBox="1"/>
          <p:nvPr/>
        </p:nvSpPr>
        <p:spPr>
          <a:xfrm>
            <a:off x="1739999" y="1560568"/>
            <a:ext cx="697627" cy="369332"/>
          </a:xfrm>
          <a:prstGeom prst="rect">
            <a:avLst/>
          </a:prstGeom>
          <a:noFill/>
        </p:spPr>
        <p:txBody>
          <a:bodyPr wrap="none" rtlCol="0">
            <a:spAutoFit/>
          </a:bodyPr>
          <a:lstStyle/>
          <a:p>
            <a:r>
              <a:rPr kumimoji="1" lang="en-US" altLang="zh-CN" sz="1800" b="1" dirty="0">
                <a:solidFill>
                  <a:schemeClr val="accent1"/>
                </a:solidFill>
              </a:rPr>
              <a:t>Cost</a:t>
            </a:r>
            <a:endParaRPr kumimoji="1" lang="zh-CN" altLang="en-US" sz="1800" b="1" dirty="0">
              <a:solidFill>
                <a:schemeClr val="accent1"/>
              </a:solidFill>
            </a:endParaRPr>
          </a:p>
        </p:txBody>
      </p:sp>
      <p:cxnSp>
        <p:nvCxnSpPr>
          <p:cNvPr id="12" name="直线连接符 8">
            <a:extLst>
              <a:ext uri="{FF2B5EF4-FFF2-40B4-BE49-F238E27FC236}">
                <a16:creationId xmlns:a16="http://schemas.microsoft.com/office/drawing/2014/main" id="{BCDA82E9-DAC5-2043-B432-9EBF5E483CE9}"/>
              </a:ext>
            </a:extLst>
          </p:cNvPr>
          <p:cNvCxnSpPr>
            <a:cxnSpLocks/>
          </p:cNvCxnSpPr>
          <p:nvPr/>
        </p:nvCxnSpPr>
        <p:spPr>
          <a:xfrm>
            <a:off x="4145254" y="1425484"/>
            <a:ext cx="0" cy="3372937"/>
          </a:xfrm>
          <a:prstGeom prst="line">
            <a:avLst/>
          </a:prstGeom>
          <a:ln>
            <a:solidFill>
              <a:srgbClr val="43526A"/>
            </a:solidFill>
          </a:ln>
        </p:spPr>
        <p:style>
          <a:lnRef idx="1">
            <a:schemeClr val="accent1"/>
          </a:lnRef>
          <a:fillRef idx="0">
            <a:schemeClr val="accent1"/>
          </a:fillRef>
          <a:effectRef idx="0">
            <a:schemeClr val="accent1"/>
          </a:effectRef>
          <a:fontRef idx="minor">
            <a:schemeClr val="tx1"/>
          </a:fontRef>
        </p:style>
      </p:cxnSp>
      <p:sp>
        <p:nvSpPr>
          <p:cNvPr id="13" name="文本框 10">
            <a:extLst>
              <a:ext uri="{FF2B5EF4-FFF2-40B4-BE49-F238E27FC236}">
                <a16:creationId xmlns:a16="http://schemas.microsoft.com/office/drawing/2014/main" id="{9C8E25A0-0362-904F-9C4E-8667029E1989}"/>
              </a:ext>
            </a:extLst>
          </p:cNvPr>
          <p:cNvSpPr txBox="1"/>
          <p:nvPr/>
        </p:nvSpPr>
        <p:spPr>
          <a:xfrm>
            <a:off x="5852881" y="1560568"/>
            <a:ext cx="992579" cy="369332"/>
          </a:xfrm>
          <a:prstGeom prst="rect">
            <a:avLst/>
          </a:prstGeom>
          <a:noFill/>
        </p:spPr>
        <p:txBody>
          <a:bodyPr wrap="none" rtlCol="0">
            <a:spAutoFit/>
          </a:bodyPr>
          <a:lstStyle/>
          <a:p>
            <a:r>
              <a:rPr kumimoji="1" lang="en-US" altLang="zh-CN" sz="1800" b="1" dirty="0">
                <a:solidFill>
                  <a:schemeClr val="accent1"/>
                </a:solidFill>
              </a:rPr>
              <a:t>Income</a:t>
            </a:r>
            <a:endParaRPr kumimoji="1" lang="zh-CN" altLang="en-US" sz="1800" b="1" dirty="0">
              <a:solidFill>
                <a:schemeClr val="accent1"/>
              </a:solidFill>
            </a:endParaRPr>
          </a:p>
        </p:txBody>
      </p:sp>
      <p:sp>
        <p:nvSpPr>
          <p:cNvPr id="14" name="文本框 11">
            <a:extLst>
              <a:ext uri="{FF2B5EF4-FFF2-40B4-BE49-F238E27FC236}">
                <a16:creationId xmlns:a16="http://schemas.microsoft.com/office/drawing/2014/main" id="{1CBEB664-46AD-D54A-A91A-31E01BB7D737}"/>
              </a:ext>
            </a:extLst>
          </p:cNvPr>
          <p:cNvSpPr txBox="1"/>
          <p:nvPr/>
        </p:nvSpPr>
        <p:spPr>
          <a:xfrm>
            <a:off x="729999" y="2117164"/>
            <a:ext cx="3415255" cy="2620333"/>
          </a:xfrm>
          <a:prstGeom prst="rect">
            <a:avLst/>
          </a:prstGeom>
          <a:noFill/>
        </p:spPr>
        <p:txBody>
          <a:bodyPr wrap="square" rtlCol="0">
            <a:spAutoFit/>
          </a:bodyPr>
          <a:lstStyle/>
          <a:p>
            <a:pPr marL="214313" indent="-214313">
              <a:lnSpc>
                <a:spcPct val="200000"/>
              </a:lnSpc>
              <a:buFont typeface="Arial" panose="020B0604020202020204" pitchFamily="34" charset="0"/>
              <a:buChar char="•"/>
            </a:pPr>
            <a:r>
              <a:rPr kumimoji="1" lang="en-US" altLang="zh-CN" sz="1200" b="1" dirty="0">
                <a:solidFill>
                  <a:schemeClr val="accent1"/>
                </a:solidFill>
              </a:rPr>
              <a:t>Equipment cost : 50,000 HKD</a:t>
            </a:r>
          </a:p>
          <a:p>
            <a:pPr marL="557213" lvl="1" indent="-214313">
              <a:lnSpc>
                <a:spcPct val="200000"/>
              </a:lnSpc>
              <a:buFont typeface="Arial" panose="020B0604020202020204" pitchFamily="34" charset="0"/>
              <a:buChar char="•"/>
            </a:pPr>
            <a:r>
              <a:rPr kumimoji="1" lang="en-US" altLang="zh-CN" sz="1200" dirty="0">
                <a:solidFill>
                  <a:schemeClr val="accent1"/>
                </a:solidFill>
              </a:rPr>
              <a:t>3 cloud servers</a:t>
            </a:r>
          </a:p>
          <a:p>
            <a:pPr marL="214313" indent="-214313">
              <a:lnSpc>
                <a:spcPct val="200000"/>
              </a:lnSpc>
              <a:buFont typeface="Arial" panose="020B0604020202020204" pitchFamily="34" charset="0"/>
              <a:buChar char="•"/>
            </a:pPr>
            <a:r>
              <a:rPr kumimoji="1" lang="en-US" altLang="zh-CN" sz="1200" b="1" dirty="0">
                <a:solidFill>
                  <a:schemeClr val="accent1"/>
                </a:solidFill>
              </a:rPr>
              <a:t>Personnel cost : 600,000 HKD</a:t>
            </a:r>
          </a:p>
          <a:p>
            <a:pPr marL="557213" lvl="1" indent="-214313">
              <a:lnSpc>
                <a:spcPct val="200000"/>
              </a:lnSpc>
              <a:buFont typeface="Arial" panose="020B0604020202020204" pitchFamily="34" charset="0"/>
              <a:buChar char="•"/>
            </a:pPr>
            <a:r>
              <a:rPr lang="zh-CN" altLang="zh-CN" sz="1200" dirty="0">
                <a:solidFill>
                  <a:schemeClr val="accent1"/>
                </a:solidFill>
              </a:rPr>
              <a:t>25,000 HKD / (</a:t>
            </a:r>
            <a:r>
              <a:rPr lang="en-US" altLang="zh-CN" sz="1200" dirty="0">
                <a:solidFill>
                  <a:schemeClr val="accent1"/>
                </a:solidFill>
              </a:rPr>
              <a:t> 4 </a:t>
            </a:r>
            <a:r>
              <a:rPr lang="zh-CN" altLang="zh-CN" sz="1200" dirty="0">
                <a:solidFill>
                  <a:schemeClr val="accent1"/>
                </a:solidFill>
              </a:rPr>
              <a:t>employee </a:t>
            </a:r>
            <a:r>
              <a:rPr lang="en-US" altLang="zh-CN" sz="1200" dirty="0">
                <a:solidFill>
                  <a:schemeClr val="accent1"/>
                </a:solidFill>
              </a:rPr>
              <a:t>x</a:t>
            </a:r>
            <a:r>
              <a:rPr lang="zh-CN" altLang="zh-CN" sz="1200" dirty="0">
                <a:solidFill>
                  <a:schemeClr val="accent1"/>
                </a:solidFill>
              </a:rPr>
              <a:t> month)</a:t>
            </a:r>
            <a:endParaRPr kumimoji="1" lang="en-US" altLang="zh-CN" sz="1200" dirty="0">
              <a:solidFill>
                <a:schemeClr val="accent1"/>
              </a:solidFill>
            </a:endParaRPr>
          </a:p>
          <a:p>
            <a:pPr marL="214313" indent="-214313">
              <a:lnSpc>
                <a:spcPct val="200000"/>
              </a:lnSpc>
              <a:buFont typeface="Arial" panose="020B0604020202020204" pitchFamily="34" charset="0"/>
              <a:buChar char="•"/>
            </a:pPr>
            <a:r>
              <a:rPr kumimoji="1" lang="en-US" altLang="zh-CN" sz="1200" b="1" dirty="0">
                <a:solidFill>
                  <a:schemeClr val="accent1"/>
                </a:solidFill>
              </a:rPr>
              <a:t>Marketing cost : 50,000 HKD (Stage 2)</a:t>
            </a:r>
          </a:p>
          <a:p>
            <a:pPr marL="557213" lvl="1" indent="-214313">
              <a:lnSpc>
                <a:spcPct val="200000"/>
              </a:lnSpc>
              <a:buFont typeface="Arial" panose="020B0604020202020204" pitchFamily="34" charset="0"/>
              <a:buChar char="•"/>
            </a:pPr>
            <a:r>
              <a:rPr kumimoji="1" lang="en-US" altLang="zh-CN" sz="1200" dirty="0">
                <a:solidFill>
                  <a:schemeClr val="accent1"/>
                </a:solidFill>
              </a:rPr>
              <a:t>Initial Prize</a:t>
            </a:r>
          </a:p>
          <a:p>
            <a:pPr marL="557213" lvl="1" indent="-214313">
              <a:lnSpc>
                <a:spcPct val="200000"/>
              </a:lnSpc>
              <a:buFont typeface="Arial" panose="020B0604020202020204" pitchFamily="34" charset="0"/>
              <a:buChar char="•"/>
            </a:pPr>
            <a:r>
              <a:rPr kumimoji="1" lang="en-US" altLang="zh-CN" sz="1200" dirty="0">
                <a:solidFill>
                  <a:schemeClr val="accent1"/>
                </a:solidFill>
              </a:rPr>
              <a:t>Advertisement</a:t>
            </a:r>
          </a:p>
        </p:txBody>
      </p:sp>
      <p:sp>
        <p:nvSpPr>
          <p:cNvPr id="15" name="文本框 12">
            <a:extLst>
              <a:ext uri="{FF2B5EF4-FFF2-40B4-BE49-F238E27FC236}">
                <a16:creationId xmlns:a16="http://schemas.microsoft.com/office/drawing/2014/main" id="{C1A762CE-6E20-3E49-90FB-D9CB593EAC13}"/>
              </a:ext>
            </a:extLst>
          </p:cNvPr>
          <p:cNvSpPr txBox="1"/>
          <p:nvPr/>
        </p:nvSpPr>
        <p:spPr>
          <a:xfrm>
            <a:off x="4307746" y="2134576"/>
            <a:ext cx="4565775" cy="1512337"/>
          </a:xfrm>
          <a:prstGeom prst="rect">
            <a:avLst/>
          </a:prstGeom>
          <a:noFill/>
        </p:spPr>
        <p:txBody>
          <a:bodyPr wrap="square" rtlCol="0">
            <a:spAutoFit/>
          </a:bodyPr>
          <a:lstStyle/>
          <a:p>
            <a:pPr marL="214313" indent="-214313">
              <a:lnSpc>
                <a:spcPct val="200000"/>
              </a:lnSpc>
              <a:buFont typeface="Arial" panose="020B0604020202020204" pitchFamily="34" charset="0"/>
              <a:buChar char="•"/>
            </a:pPr>
            <a:r>
              <a:rPr kumimoji="1" lang="en-US" altLang="zh-CN" sz="1200" b="1" dirty="0" err="1">
                <a:solidFill>
                  <a:schemeClr val="accent1"/>
                </a:solidFill>
              </a:rPr>
              <a:t>Decuction</a:t>
            </a:r>
            <a:r>
              <a:rPr kumimoji="1" lang="en-US" altLang="zh-CN" sz="1200" b="1" dirty="0">
                <a:solidFill>
                  <a:schemeClr val="accent1"/>
                </a:solidFill>
              </a:rPr>
              <a:t> of each Lottery Game : 500,000 HKD / month</a:t>
            </a:r>
          </a:p>
          <a:p>
            <a:pPr marL="557213" lvl="1" indent="-214313">
              <a:lnSpc>
                <a:spcPct val="200000"/>
              </a:lnSpc>
              <a:buFont typeface="Arial" panose="020B0604020202020204" pitchFamily="34" charset="0"/>
              <a:buChar char="•"/>
            </a:pPr>
            <a:r>
              <a:rPr kumimoji="1" lang="en-US" altLang="zh-CN" sz="1200" dirty="0">
                <a:solidFill>
                  <a:schemeClr val="accent1"/>
                </a:solidFill>
              </a:rPr>
              <a:t>5% of each round of lottery prize</a:t>
            </a:r>
          </a:p>
          <a:p>
            <a:pPr marL="557213" lvl="1" indent="-214313">
              <a:lnSpc>
                <a:spcPct val="200000"/>
              </a:lnSpc>
              <a:buFont typeface="Arial" panose="020B0604020202020204" pitchFamily="34" charset="0"/>
              <a:buChar char="•"/>
            </a:pPr>
            <a:r>
              <a:rPr kumimoji="1" lang="en-US" altLang="zh-CN" sz="1200" dirty="0">
                <a:solidFill>
                  <a:schemeClr val="accent1"/>
                </a:solidFill>
              </a:rPr>
              <a:t>Expected 1,000,000 users / month</a:t>
            </a:r>
          </a:p>
          <a:p>
            <a:pPr marL="557213" lvl="1" indent="-214313">
              <a:lnSpc>
                <a:spcPct val="200000"/>
              </a:lnSpc>
              <a:buFont typeface="Arial" panose="020B0604020202020204" pitchFamily="34" charset="0"/>
              <a:buChar char="•"/>
            </a:pPr>
            <a:r>
              <a:rPr kumimoji="1" lang="en-US" altLang="zh-CN" sz="1200" dirty="0">
                <a:solidFill>
                  <a:schemeClr val="accent1"/>
                </a:solidFill>
              </a:rPr>
              <a:t>Expected 10 HKD / user</a:t>
            </a:r>
          </a:p>
        </p:txBody>
      </p:sp>
    </p:spTree>
    <p:extLst>
      <p:ext uri="{BB962C8B-B14F-4D97-AF65-F5344CB8AC3E}">
        <p14:creationId xmlns:p14="http://schemas.microsoft.com/office/powerpoint/2010/main" val="1519574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F766-999C-D44C-8C99-6AA98348585F}"/>
              </a:ext>
            </a:extLst>
          </p:cNvPr>
          <p:cNvSpPr>
            <a:spLocks noGrp="1"/>
          </p:cNvSpPr>
          <p:nvPr>
            <p:ph type="title"/>
          </p:nvPr>
        </p:nvSpPr>
        <p:spPr>
          <a:xfrm>
            <a:off x="729999" y="621027"/>
            <a:ext cx="3650412" cy="579818"/>
          </a:xfrm>
        </p:spPr>
        <p:txBody>
          <a:bodyPr/>
          <a:lstStyle/>
          <a:p>
            <a:r>
              <a:rPr lang="en-US" dirty="0"/>
              <a:t>Financial Plan</a:t>
            </a:r>
          </a:p>
        </p:txBody>
      </p:sp>
      <p:pic>
        <p:nvPicPr>
          <p:cNvPr id="5"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3348376-A14B-5545-A8D6-94DBB57D0F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 name="组合 23">
            <a:extLst>
              <a:ext uri="{FF2B5EF4-FFF2-40B4-BE49-F238E27FC236}">
                <a16:creationId xmlns:a16="http://schemas.microsoft.com/office/drawing/2014/main" id="{DAD5BBF1-DCDA-8B48-B80E-9B2313434A2C}"/>
              </a:ext>
            </a:extLst>
          </p:cNvPr>
          <p:cNvGrpSpPr/>
          <p:nvPr/>
        </p:nvGrpSpPr>
        <p:grpSpPr>
          <a:xfrm>
            <a:off x="1541198" y="1845025"/>
            <a:ext cx="5810643" cy="2430483"/>
            <a:chOff x="1027134" y="2204580"/>
            <a:chExt cx="10657026" cy="3509375"/>
          </a:xfrm>
        </p:grpSpPr>
        <p:cxnSp>
          <p:nvCxnSpPr>
            <p:cNvPr id="10" name="直线连接符 24">
              <a:extLst>
                <a:ext uri="{FF2B5EF4-FFF2-40B4-BE49-F238E27FC236}">
                  <a16:creationId xmlns:a16="http://schemas.microsoft.com/office/drawing/2014/main" id="{F4E59B58-61C5-9448-8DA7-DE9A899174C6}"/>
                </a:ext>
              </a:extLst>
            </p:cNvPr>
            <p:cNvCxnSpPr>
              <a:cxnSpLocks/>
            </p:cNvCxnSpPr>
            <p:nvPr/>
          </p:nvCxnSpPr>
          <p:spPr>
            <a:xfrm>
              <a:off x="1027134" y="2204580"/>
              <a:ext cx="10629775" cy="0"/>
            </a:xfrm>
            <a:prstGeom prst="line">
              <a:avLst/>
            </a:prstGeom>
            <a:ln w="63500">
              <a:solidFill>
                <a:srgbClr val="43526A"/>
              </a:solidFill>
            </a:ln>
          </p:spPr>
          <p:style>
            <a:lnRef idx="1">
              <a:schemeClr val="accent1"/>
            </a:lnRef>
            <a:fillRef idx="0">
              <a:schemeClr val="accent1"/>
            </a:fillRef>
            <a:effectRef idx="0">
              <a:schemeClr val="accent1"/>
            </a:effectRef>
            <a:fontRef idx="minor">
              <a:schemeClr val="tx1"/>
            </a:fontRef>
          </p:style>
        </p:cxnSp>
        <p:cxnSp>
          <p:nvCxnSpPr>
            <p:cNvPr id="16" name="直线连接符 25">
              <a:extLst>
                <a:ext uri="{FF2B5EF4-FFF2-40B4-BE49-F238E27FC236}">
                  <a16:creationId xmlns:a16="http://schemas.microsoft.com/office/drawing/2014/main" id="{EB6B6EA6-8E27-B047-8F36-B338D05E0D0D}"/>
                </a:ext>
              </a:extLst>
            </p:cNvPr>
            <p:cNvCxnSpPr>
              <a:cxnSpLocks/>
            </p:cNvCxnSpPr>
            <p:nvPr/>
          </p:nvCxnSpPr>
          <p:spPr>
            <a:xfrm>
              <a:off x="1084271" y="5713955"/>
              <a:ext cx="10365758" cy="0"/>
            </a:xfrm>
            <a:prstGeom prst="line">
              <a:avLst/>
            </a:prstGeom>
            <a:ln w="63500">
              <a:solidFill>
                <a:srgbClr val="43526A"/>
              </a:solidFill>
            </a:ln>
          </p:spPr>
          <p:style>
            <a:lnRef idx="1">
              <a:schemeClr val="accent1"/>
            </a:lnRef>
            <a:fillRef idx="0">
              <a:schemeClr val="accent1"/>
            </a:fillRef>
            <a:effectRef idx="0">
              <a:schemeClr val="accent1"/>
            </a:effectRef>
            <a:fontRef idx="minor">
              <a:schemeClr val="tx1"/>
            </a:fontRef>
          </p:style>
        </p:cxnSp>
        <p:sp>
          <p:nvSpPr>
            <p:cNvPr id="17" name="文本框 26">
              <a:extLst>
                <a:ext uri="{FF2B5EF4-FFF2-40B4-BE49-F238E27FC236}">
                  <a16:creationId xmlns:a16="http://schemas.microsoft.com/office/drawing/2014/main" id="{817037D2-6526-A946-A724-6F9A91CFBE1F}"/>
                </a:ext>
              </a:extLst>
            </p:cNvPr>
            <p:cNvSpPr txBox="1"/>
            <p:nvPr/>
          </p:nvSpPr>
          <p:spPr>
            <a:xfrm>
              <a:off x="3781093" y="2433863"/>
              <a:ext cx="985486" cy="466618"/>
            </a:xfrm>
            <a:prstGeom prst="rect">
              <a:avLst/>
            </a:prstGeom>
            <a:noFill/>
          </p:spPr>
          <p:txBody>
            <a:bodyPr wrap="none" rtlCol="0">
              <a:spAutoFit/>
            </a:bodyPr>
            <a:lstStyle/>
            <a:p>
              <a:r>
                <a:rPr kumimoji="1" lang="en-US" altLang="zh-CN" sz="1500" dirty="0">
                  <a:solidFill>
                    <a:schemeClr val="accent1"/>
                  </a:solidFill>
                </a:rPr>
                <a:t>cost</a:t>
              </a:r>
              <a:endParaRPr kumimoji="1" lang="zh-CN" altLang="en-US" sz="1500" dirty="0">
                <a:solidFill>
                  <a:schemeClr val="accent1"/>
                </a:solidFill>
              </a:endParaRPr>
            </a:p>
          </p:txBody>
        </p:sp>
        <p:sp>
          <p:nvSpPr>
            <p:cNvPr id="18" name="文本框 27">
              <a:extLst>
                <a:ext uri="{FF2B5EF4-FFF2-40B4-BE49-F238E27FC236}">
                  <a16:creationId xmlns:a16="http://schemas.microsoft.com/office/drawing/2014/main" id="{DDD81458-C7C7-494B-90D9-3D869CA1B8AD}"/>
                </a:ext>
              </a:extLst>
            </p:cNvPr>
            <p:cNvSpPr txBox="1"/>
            <p:nvPr/>
          </p:nvSpPr>
          <p:spPr>
            <a:xfrm>
              <a:off x="6227965" y="2426964"/>
              <a:ext cx="1479404" cy="466618"/>
            </a:xfrm>
            <a:prstGeom prst="rect">
              <a:avLst/>
            </a:prstGeom>
            <a:noFill/>
          </p:spPr>
          <p:txBody>
            <a:bodyPr wrap="none" rtlCol="0">
              <a:spAutoFit/>
            </a:bodyPr>
            <a:lstStyle/>
            <a:p>
              <a:r>
                <a:rPr kumimoji="1" lang="en-US" altLang="zh-CN" sz="1500" dirty="0">
                  <a:solidFill>
                    <a:schemeClr val="accent1"/>
                  </a:solidFill>
                </a:rPr>
                <a:t>income</a:t>
              </a:r>
              <a:endParaRPr kumimoji="1" lang="zh-CN" altLang="en-US" sz="1500" dirty="0">
                <a:solidFill>
                  <a:schemeClr val="accent1"/>
                </a:solidFill>
              </a:endParaRPr>
            </a:p>
          </p:txBody>
        </p:sp>
        <p:sp>
          <p:nvSpPr>
            <p:cNvPr id="19" name="文本框 28">
              <a:extLst>
                <a:ext uri="{FF2B5EF4-FFF2-40B4-BE49-F238E27FC236}">
                  <a16:creationId xmlns:a16="http://schemas.microsoft.com/office/drawing/2014/main" id="{BB7CE8A4-CDCA-9948-A3CC-0B66CA501B7A}"/>
                </a:ext>
              </a:extLst>
            </p:cNvPr>
            <p:cNvSpPr txBox="1"/>
            <p:nvPr/>
          </p:nvSpPr>
          <p:spPr>
            <a:xfrm>
              <a:off x="9168755" y="2426964"/>
              <a:ext cx="1617585" cy="466618"/>
            </a:xfrm>
            <a:prstGeom prst="rect">
              <a:avLst/>
            </a:prstGeom>
            <a:noFill/>
          </p:spPr>
          <p:txBody>
            <a:bodyPr wrap="none" rtlCol="0">
              <a:spAutoFit/>
            </a:bodyPr>
            <a:lstStyle/>
            <a:p>
              <a:r>
                <a:rPr kumimoji="1" lang="en-US" altLang="zh-CN" sz="1500" dirty="0">
                  <a:solidFill>
                    <a:schemeClr val="accent1"/>
                  </a:solidFill>
                </a:rPr>
                <a:t>revenue</a:t>
              </a:r>
              <a:endParaRPr kumimoji="1" lang="zh-CN" altLang="en-US" sz="1500" dirty="0">
                <a:solidFill>
                  <a:schemeClr val="accent1"/>
                </a:solidFill>
              </a:endParaRPr>
            </a:p>
          </p:txBody>
        </p:sp>
        <p:cxnSp>
          <p:nvCxnSpPr>
            <p:cNvPr id="20" name="直线连接符 29">
              <a:extLst>
                <a:ext uri="{FF2B5EF4-FFF2-40B4-BE49-F238E27FC236}">
                  <a16:creationId xmlns:a16="http://schemas.microsoft.com/office/drawing/2014/main" id="{D7350E7F-7859-8D4E-80AA-2923F142CA24}"/>
                </a:ext>
              </a:extLst>
            </p:cNvPr>
            <p:cNvCxnSpPr>
              <a:cxnSpLocks/>
            </p:cNvCxnSpPr>
            <p:nvPr/>
          </p:nvCxnSpPr>
          <p:spPr>
            <a:xfrm>
              <a:off x="1029222" y="3033384"/>
              <a:ext cx="10627687" cy="0"/>
            </a:xfrm>
            <a:prstGeom prst="line">
              <a:avLst/>
            </a:prstGeom>
            <a:ln w="12700">
              <a:solidFill>
                <a:srgbClr val="43526A"/>
              </a:solidFill>
            </a:ln>
          </p:spPr>
          <p:style>
            <a:lnRef idx="1">
              <a:schemeClr val="accent1"/>
            </a:lnRef>
            <a:fillRef idx="0">
              <a:schemeClr val="accent1"/>
            </a:fillRef>
            <a:effectRef idx="0">
              <a:schemeClr val="accent1"/>
            </a:effectRef>
            <a:fontRef idx="minor">
              <a:schemeClr val="tx1"/>
            </a:fontRef>
          </p:style>
        </p:cxnSp>
        <p:sp>
          <p:nvSpPr>
            <p:cNvPr id="21" name="文本框 30">
              <a:extLst>
                <a:ext uri="{FF2B5EF4-FFF2-40B4-BE49-F238E27FC236}">
                  <a16:creationId xmlns:a16="http://schemas.microsoft.com/office/drawing/2014/main" id="{3663CD35-378C-B340-A876-3C0C734DACC4}"/>
                </a:ext>
              </a:extLst>
            </p:cNvPr>
            <p:cNvSpPr txBox="1"/>
            <p:nvPr/>
          </p:nvSpPr>
          <p:spPr>
            <a:xfrm>
              <a:off x="1160747" y="3657598"/>
              <a:ext cx="1679323" cy="533279"/>
            </a:xfrm>
            <a:prstGeom prst="rect">
              <a:avLst/>
            </a:prstGeom>
            <a:noFill/>
          </p:spPr>
          <p:txBody>
            <a:bodyPr wrap="none" rtlCol="0">
              <a:spAutoFit/>
            </a:bodyPr>
            <a:lstStyle/>
            <a:p>
              <a:r>
                <a:rPr kumimoji="1" lang="en-US" altLang="zh-CN" sz="1800" dirty="0">
                  <a:solidFill>
                    <a:schemeClr val="accent1"/>
                  </a:solidFill>
                </a:rPr>
                <a:t>Stage I</a:t>
              </a:r>
              <a:endParaRPr kumimoji="1" lang="zh-CN" altLang="en-US" sz="1800" dirty="0">
                <a:solidFill>
                  <a:schemeClr val="accent1"/>
                </a:solidFill>
              </a:endParaRPr>
            </a:p>
          </p:txBody>
        </p:sp>
        <p:sp>
          <p:nvSpPr>
            <p:cNvPr id="22" name="文本框 31">
              <a:extLst>
                <a:ext uri="{FF2B5EF4-FFF2-40B4-BE49-F238E27FC236}">
                  <a16:creationId xmlns:a16="http://schemas.microsoft.com/office/drawing/2014/main" id="{5903FE97-451A-9741-9D2B-5A6657AC0441}"/>
                </a:ext>
              </a:extLst>
            </p:cNvPr>
            <p:cNvSpPr txBox="1"/>
            <p:nvPr/>
          </p:nvSpPr>
          <p:spPr>
            <a:xfrm>
              <a:off x="1160747" y="4682553"/>
              <a:ext cx="1796923" cy="533279"/>
            </a:xfrm>
            <a:prstGeom prst="rect">
              <a:avLst/>
            </a:prstGeom>
            <a:noFill/>
          </p:spPr>
          <p:txBody>
            <a:bodyPr wrap="none" rtlCol="0">
              <a:spAutoFit/>
            </a:bodyPr>
            <a:lstStyle/>
            <a:p>
              <a:r>
                <a:rPr kumimoji="1" lang="en-US" altLang="zh-CN" sz="1800" dirty="0">
                  <a:solidFill>
                    <a:schemeClr val="accent1"/>
                  </a:solidFill>
                </a:rPr>
                <a:t>Stage II</a:t>
              </a:r>
              <a:endParaRPr kumimoji="1" lang="zh-CN" altLang="en-US" sz="1800" dirty="0">
                <a:solidFill>
                  <a:schemeClr val="accent1"/>
                </a:solidFill>
              </a:endParaRPr>
            </a:p>
          </p:txBody>
        </p:sp>
        <p:sp>
          <p:nvSpPr>
            <p:cNvPr id="23" name="文本框 32">
              <a:extLst>
                <a:ext uri="{FF2B5EF4-FFF2-40B4-BE49-F238E27FC236}">
                  <a16:creationId xmlns:a16="http://schemas.microsoft.com/office/drawing/2014/main" id="{18DF02D6-715C-1647-9C58-8A7FDAEC61CC}"/>
                </a:ext>
              </a:extLst>
            </p:cNvPr>
            <p:cNvSpPr txBox="1"/>
            <p:nvPr/>
          </p:nvSpPr>
          <p:spPr>
            <a:xfrm>
              <a:off x="3279246" y="3649817"/>
              <a:ext cx="2267322" cy="533279"/>
            </a:xfrm>
            <a:prstGeom prst="rect">
              <a:avLst/>
            </a:prstGeom>
            <a:noFill/>
          </p:spPr>
          <p:txBody>
            <a:bodyPr wrap="none" rtlCol="0">
              <a:spAutoFit/>
            </a:bodyPr>
            <a:lstStyle/>
            <a:p>
              <a:r>
                <a:rPr kumimoji="1" lang="en-US" altLang="zh-CN" sz="1800" dirty="0">
                  <a:solidFill>
                    <a:schemeClr val="accent1"/>
                  </a:solidFill>
                </a:rPr>
                <a:t>350k HKD</a:t>
              </a:r>
              <a:endParaRPr kumimoji="1" lang="zh-CN" altLang="en-US" sz="1800" dirty="0">
                <a:solidFill>
                  <a:schemeClr val="accent1"/>
                </a:solidFill>
              </a:endParaRPr>
            </a:p>
          </p:txBody>
        </p:sp>
        <p:sp>
          <p:nvSpPr>
            <p:cNvPr id="24" name="文本框 33">
              <a:extLst>
                <a:ext uri="{FF2B5EF4-FFF2-40B4-BE49-F238E27FC236}">
                  <a16:creationId xmlns:a16="http://schemas.microsoft.com/office/drawing/2014/main" id="{BC5FA313-BA35-834E-9381-409DE0C5CB5B}"/>
                </a:ext>
              </a:extLst>
            </p:cNvPr>
            <p:cNvSpPr txBox="1"/>
            <p:nvPr/>
          </p:nvSpPr>
          <p:spPr>
            <a:xfrm>
              <a:off x="6772134" y="3681172"/>
              <a:ext cx="573886" cy="533279"/>
            </a:xfrm>
            <a:prstGeom prst="rect">
              <a:avLst/>
            </a:prstGeom>
            <a:noFill/>
          </p:spPr>
          <p:txBody>
            <a:bodyPr wrap="none" rtlCol="0">
              <a:spAutoFit/>
            </a:bodyPr>
            <a:lstStyle/>
            <a:p>
              <a:r>
                <a:rPr kumimoji="1" lang="en-US" altLang="zh-CN" sz="1800" dirty="0">
                  <a:solidFill>
                    <a:schemeClr val="accent1"/>
                  </a:solidFill>
                </a:rPr>
                <a:t>0</a:t>
              </a:r>
              <a:endParaRPr kumimoji="1" lang="zh-CN" altLang="en-US" sz="1800" dirty="0">
                <a:solidFill>
                  <a:schemeClr val="accent1"/>
                </a:solidFill>
              </a:endParaRPr>
            </a:p>
          </p:txBody>
        </p:sp>
        <p:sp>
          <p:nvSpPr>
            <p:cNvPr id="25" name="文本框 34">
              <a:extLst>
                <a:ext uri="{FF2B5EF4-FFF2-40B4-BE49-F238E27FC236}">
                  <a16:creationId xmlns:a16="http://schemas.microsoft.com/office/drawing/2014/main" id="{4F898FEA-A6FA-A54E-A193-420C85C92F53}"/>
                </a:ext>
              </a:extLst>
            </p:cNvPr>
            <p:cNvSpPr txBox="1"/>
            <p:nvPr/>
          </p:nvSpPr>
          <p:spPr>
            <a:xfrm>
              <a:off x="6019525" y="4743476"/>
              <a:ext cx="2620121" cy="533279"/>
            </a:xfrm>
            <a:prstGeom prst="rect">
              <a:avLst/>
            </a:prstGeom>
            <a:noFill/>
          </p:spPr>
          <p:txBody>
            <a:bodyPr wrap="none" rtlCol="0">
              <a:spAutoFit/>
            </a:bodyPr>
            <a:lstStyle/>
            <a:p>
              <a:r>
                <a:rPr kumimoji="1" lang="en-US" altLang="zh-CN" sz="1800" dirty="0">
                  <a:solidFill>
                    <a:schemeClr val="accent1"/>
                  </a:solidFill>
                </a:rPr>
                <a:t>1,500k HKD</a:t>
              </a:r>
              <a:endParaRPr kumimoji="1" lang="zh-CN" altLang="en-US" sz="1800" dirty="0">
                <a:solidFill>
                  <a:schemeClr val="accent1"/>
                </a:solidFill>
              </a:endParaRPr>
            </a:p>
          </p:txBody>
        </p:sp>
        <p:sp>
          <p:nvSpPr>
            <p:cNvPr id="26" name="文本框 35">
              <a:extLst>
                <a:ext uri="{FF2B5EF4-FFF2-40B4-BE49-F238E27FC236}">
                  <a16:creationId xmlns:a16="http://schemas.microsoft.com/office/drawing/2014/main" id="{1953FCB1-FFD9-7E46-A6C9-0C2ABD05DDED}"/>
                </a:ext>
              </a:extLst>
            </p:cNvPr>
            <p:cNvSpPr txBox="1"/>
            <p:nvPr/>
          </p:nvSpPr>
          <p:spPr>
            <a:xfrm>
              <a:off x="3279246" y="4727799"/>
              <a:ext cx="2267322" cy="533279"/>
            </a:xfrm>
            <a:prstGeom prst="rect">
              <a:avLst/>
            </a:prstGeom>
            <a:noFill/>
          </p:spPr>
          <p:txBody>
            <a:bodyPr wrap="none" rtlCol="0">
              <a:spAutoFit/>
            </a:bodyPr>
            <a:lstStyle/>
            <a:p>
              <a:r>
                <a:rPr kumimoji="1" lang="en-US" altLang="zh-CN" sz="1800" dirty="0">
                  <a:solidFill>
                    <a:schemeClr val="accent1"/>
                  </a:solidFill>
                </a:rPr>
                <a:t>350k HKD</a:t>
              </a:r>
              <a:endParaRPr kumimoji="1" lang="zh-CN" altLang="en-US" sz="1800" dirty="0">
                <a:solidFill>
                  <a:schemeClr val="accent1"/>
                </a:solidFill>
              </a:endParaRPr>
            </a:p>
          </p:txBody>
        </p:sp>
        <p:sp>
          <p:nvSpPr>
            <p:cNvPr id="27" name="文本框 36">
              <a:extLst>
                <a:ext uri="{FF2B5EF4-FFF2-40B4-BE49-F238E27FC236}">
                  <a16:creationId xmlns:a16="http://schemas.microsoft.com/office/drawing/2014/main" id="{72D26DDB-CA5B-6E40-B283-943401ED6069}"/>
                </a:ext>
              </a:extLst>
            </p:cNvPr>
            <p:cNvSpPr txBox="1"/>
            <p:nvPr/>
          </p:nvSpPr>
          <p:spPr>
            <a:xfrm>
              <a:off x="9093944" y="3649817"/>
              <a:ext cx="2455481" cy="533279"/>
            </a:xfrm>
            <a:prstGeom prst="rect">
              <a:avLst/>
            </a:prstGeom>
            <a:noFill/>
          </p:spPr>
          <p:txBody>
            <a:bodyPr wrap="none" rtlCol="0">
              <a:spAutoFit/>
            </a:bodyPr>
            <a:lstStyle/>
            <a:p>
              <a:r>
                <a:rPr kumimoji="1" lang="en-US" altLang="zh-CN" sz="1800" b="1" dirty="0">
                  <a:solidFill>
                    <a:schemeClr val="accent1"/>
                  </a:solidFill>
                </a:rPr>
                <a:t>-350k HKD</a:t>
              </a:r>
              <a:endParaRPr kumimoji="1" lang="zh-CN" altLang="en-US" sz="1800" b="1" dirty="0">
                <a:solidFill>
                  <a:schemeClr val="accent1"/>
                </a:solidFill>
              </a:endParaRPr>
            </a:p>
          </p:txBody>
        </p:sp>
        <p:sp>
          <p:nvSpPr>
            <p:cNvPr id="28" name="文本框 37">
              <a:extLst>
                <a:ext uri="{FF2B5EF4-FFF2-40B4-BE49-F238E27FC236}">
                  <a16:creationId xmlns:a16="http://schemas.microsoft.com/office/drawing/2014/main" id="{872A54C6-299E-684B-A1E8-8FA335765772}"/>
                </a:ext>
              </a:extLst>
            </p:cNvPr>
            <p:cNvSpPr txBox="1"/>
            <p:nvPr/>
          </p:nvSpPr>
          <p:spPr>
            <a:xfrm>
              <a:off x="9017000" y="4695553"/>
              <a:ext cx="2667160" cy="533279"/>
            </a:xfrm>
            <a:prstGeom prst="rect">
              <a:avLst/>
            </a:prstGeom>
            <a:noFill/>
          </p:spPr>
          <p:txBody>
            <a:bodyPr wrap="none" rtlCol="0">
              <a:spAutoFit/>
            </a:bodyPr>
            <a:lstStyle/>
            <a:p>
              <a:r>
                <a:rPr kumimoji="1" lang="en-US" altLang="zh-CN" sz="1800" b="1" dirty="0">
                  <a:solidFill>
                    <a:schemeClr val="accent1"/>
                  </a:solidFill>
                </a:rPr>
                <a:t>1,150k HKD</a:t>
              </a:r>
              <a:endParaRPr kumimoji="1" lang="zh-CN" altLang="en-US" sz="1800" b="1" dirty="0">
                <a:solidFill>
                  <a:schemeClr val="accent1"/>
                </a:solidFill>
              </a:endParaRPr>
            </a:p>
          </p:txBody>
        </p:sp>
      </p:grpSp>
    </p:spTree>
    <p:extLst>
      <p:ext uri="{BB962C8B-B14F-4D97-AF65-F5344CB8AC3E}">
        <p14:creationId xmlns:p14="http://schemas.microsoft.com/office/powerpoint/2010/main" val="29648028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1455831" y="1318650"/>
            <a:ext cx="3116169" cy="76092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200" dirty="0"/>
              <a:t>Contains</a:t>
            </a:r>
            <a:endParaRPr sz="4200" dirty="0"/>
          </a:p>
        </p:txBody>
      </p:sp>
      <p:sp>
        <p:nvSpPr>
          <p:cNvPr id="4" name="Rectangle 3">
            <a:extLst>
              <a:ext uri="{FF2B5EF4-FFF2-40B4-BE49-F238E27FC236}">
                <a16:creationId xmlns:a16="http://schemas.microsoft.com/office/drawing/2014/main" id="{E5A829C9-E469-8642-8AC0-ACFAD6058497}"/>
              </a:ext>
            </a:extLst>
          </p:cNvPr>
          <p:cNvSpPr/>
          <p:nvPr/>
        </p:nvSpPr>
        <p:spPr>
          <a:xfrm>
            <a:off x="4756731" y="864066"/>
            <a:ext cx="4177544" cy="3785652"/>
          </a:xfrm>
          <a:prstGeom prst="rect">
            <a:avLst/>
          </a:prstGeom>
        </p:spPr>
        <p:txBody>
          <a:bodyPr wrap="square">
            <a:spAutoFit/>
          </a:bodyPr>
          <a:lstStyle/>
          <a:p>
            <a:pPr marL="457200" indent="-457200">
              <a:buAutoNum type="arabicPeriod"/>
            </a:pPr>
            <a:r>
              <a:rPr lang="en-US" sz="2000" dirty="0">
                <a:latin typeface="Calibri" panose="020F0502020204030204" pitchFamily="34" charset="0"/>
                <a:cs typeface="Calibri" panose="020F0502020204030204" pitchFamily="34" charset="0"/>
              </a:rPr>
              <a:t>Introduction </a:t>
            </a:r>
          </a:p>
          <a:p>
            <a:pPr marL="457200" indent="-457200">
              <a:buAutoNum type="arabicPeriod"/>
            </a:pPr>
            <a:endParaRPr lang="en-US" sz="2000" dirty="0">
              <a:latin typeface="Calibri" panose="020F0502020204030204" pitchFamily="34" charset="0"/>
              <a:cs typeface="Calibri" panose="020F0502020204030204" pitchFamily="34" charset="0"/>
            </a:endParaRPr>
          </a:p>
          <a:p>
            <a:pPr marL="457200" indent="-457200">
              <a:buAutoNum type="arabicPeriod"/>
            </a:pPr>
            <a:r>
              <a:rPr lang="en-US" sz="2000" dirty="0">
                <a:latin typeface="Calibri" panose="020F0502020204030204" pitchFamily="34" charset="0"/>
                <a:cs typeface="Calibri" panose="020F0502020204030204" pitchFamily="34" charset="0"/>
              </a:rPr>
              <a:t>Framework of Lottery Chain</a:t>
            </a:r>
          </a:p>
          <a:p>
            <a:pPr marL="457200" indent="-457200">
              <a:buAutoNum type="arabicPeriod"/>
            </a:pPr>
            <a:endParaRPr lang="en-US" sz="2000" dirty="0">
              <a:latin typeface="Calibri" panose="020F0502020204030204" pitchFamily="34" charset="0"/>
              <a:cs typeface="Calibri" panose="020F0502020204030204" pitchFamily="34" charset="0"/>
            </a:endParaRPr>
          </a:p>
          <a:p>
            <a:pPr marL="457200" indent="-457200">
              <a:buAutoNum type="arabicPeriod"/>
            </a:pPr>
            <a:r>
              <a:rPr lang="en-US" sz="2000" dirty="0">
                <a:latin typeface="Calibri" panose="020F0502020204030204" pitchFamily="34" charset="0"/>
                <a:cs typeface="Calibri" panose="020F0502020204030204" pitchFamily="34" charset="0"/>
              </a:rPr>
              <a:t>Smart Contract </a:t>
            </a:r>
          </a:p>
          <a:p>
            <a:pPr marL="457200" indent="-457200">
              <a:buAutoNum type="arabicPeriod"/>
            </a:pPr>
            <a:endParaRPr lang="en-US" sz="2000" dirty="0">
              <a:latin typeface="Calibri" panose="020F0502020204030204" pitchFamily="34" charset="0"/>
              <a:cs typeface="Calibri" panose="020F0502020204030204" pitchFamily="34" charset="0"/>
            </a:endParaRPr>
          </a:p>
          <a:p>
            <a:pPr marL="457200" indent="-457200">
              <a:buAutoNum type="arabicPeriod"/>
            </a:pPr>
            <a:r>
              <a:rPr lang="en-US" sz="2000" dirty="0">
                <a:latin typeface="Calibri" panose="020F0502020204030204" pitchFamily="34" charset="0"/>
                <a:cs typeface="Calibri" panose="020F0502020204030204" pitchFamily="34" charset="0"/>
              </a:rPr>
              <a:t>DAPP &amp; Demo</a:t>
            </a:r>
          </a:p>
          <a:p>
            <a:pPr marL="457200" indent="-457200">
              <a:buAutoNum type="arabicPeriod"/>
            </a:pPr>
            <a:endParaRPr lang="en-US" sz="2000" dirty="0">
              <a:latin typeface="Calibri" panose="020F0502020204030204" pitchFamily="34" charset="0"/>
              <a:cs typeface="Calibri" panose="020F0502020204030204" pitchFamily="34" charset="0"/>
            </a:endParaRPr>
          </a:p>
          <a:p>
            <a:pPr marL="457200" indent="-457200">
              <a:buAutoNum type="arabicPeriod"/>
            </a:pPr>
            <a:r>
              <a:rPr lang="en-US" sz="2000" dirty="0">
                <a:latin typeface="Calibri" panose="020F0502020204030204" pitchFamily="34" charset="0"/>
                <a:cs typeface="Calibri" panose="020F0502020204030204" pitchFamily="34" charset="0"/>
              </a:rPr>
              <a:t>Business Plan </a:t>
            </a:r>
          </a:p>
          <a:p>
            <a:pPr marL="457200" indent="-457200">
              <a:buFont typeface="Arial"/>
              <a:buAutoNum type="arabicPeriod"/>
            </a:pPr>
            <a:endParaRPr lang="en-US" sz="2000" dirty="0">
              <a:latin typeface="Calibri" panose="020F0502020204030204" pitchFamily="34" charset="0"/>
              <a:cs typeface="Calibri" panose="020F0502020204030204" pitchFamily="34" charset="0"/>
            </a:endParaRPr>
          </a:p>
          <a:p>
            <a:pPr marL="457200" indent="-457200">
              <a:buFont typeface="Arial"/>
              <a:buAutoNum type="arabicPeriod"/>
            </a:pPr>
            <a:r>
              <a:rPr lang="en-US" sz="2000" dirty="0">
                <a:latin typeface="Calibri" panose="020F0502020204030204" pitchFamily="34" charset="0"/>
                <a:cs typeface="Calibri" panose="020F0502020204030204" pitchFamily="34" charset="0"/>
              </a:rPr>
              <a:t>Summary and Improvements</a:t>
            </a:r>
          </a:p>
          <a:p>
            <a:pPr marL="457200" indent="-457200">
              <a:buAutoNum type="arabicPeriod"/>
            </a:pPr>
            <a:endParaRPr lang="en-US" sz="2000" dirty="0">
              <a:latin typeface="Calibri" panose="020F0502020204030204" pitchFamily="34" charset="0"/>
              <a:cs typeface="Calibri" panose="020F0502020204030204" pitchFamily="34" charset="0"/>
            </a:endParaRPr>
          </a:p>
        </p:txBody>
      </p:sp>
      <p:pic>
        <p:nvPicPr>
          <p:cNvPr id="9"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4568E3FA-CC5A-8248-B42F-255F75288E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169" y="1318650"/>
            <a:ext cx="783662" cy="909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22450"/>
            <a:ext cx="7688400" cy="867077"/>
          </a:xfrm>
          <a:prstGeom prst="rect">
            <a:avLst/>
          </a:prstGeom>
        </p:spPr>
        <p:txBody>
          <a:bodyPr spcFirstLastPara="1" wrap="square" lIns="91425" tIns="91425" rIns="91425" bIns="91425" anchor="t" anchorCtr="0">
            <a:noAutofit/>
          </a:bodyPr>
          <a:lstStyle/>
          <a:p>
            <a:pPr lvl="0"/>
            <a:r>
              <a:rPr lang="en-HK" altLang="zh-CN" dirty="0">
                <a:latin typeface="Arial" panose="020B0604020202020204" pitchFamily="34" charset="0"/>
                <a:cs typeface="Arial" panose="020B0604020202020204" pitchFamily="34" charset="0"/>
              </a:rPr>
              <a:t>Summary and Improvements </a:t>
            </a:r>
          </a:p>
        </p:txBody>
      </p:sp>
      <p:sp>
        <p:nvSpPr>
          <p:cNvPr id="3" name="triangle_14203">
            <a:extLst>
              <a:ext uri="{FF2B5EF4-FFF2-40B4-BE49-F238E27FC236}">
                <a16:creationId xmlns:a16="http://schemas.microsoft.com/office/drawing/2014/main" id="{290D428E-F32E-7549-84E6-FC436C4A5BF2}"/>
              </a:ext>
            </a:extLst>
          </p:cNvPr>
          <p:cNvSpPr>
            <a:spLocks noChangeAspect="1"/>
          </p:cNvSpPr>
          <p:nvPr/>
        </p:nvSpPr>
        <p:spPr bwMode="auto">
          <a:xfrm>
            <a:off x="3298838" y="2234106"/>
            <a:ext cx="2234363" cy="2232248"/>
          </a:xfrm>
          <a:custGeom>
            <a:avLst/>
            <a:gdLst>
              <a:gd name="connsiteX0" fmla="*/ 144578 w 607448"/>
              <a:gd name="connsiteY0" fmla="*/ 312118 h 606874"/>
              <a:gd name="connsiteX1" fmla="*/ 146423 w 607448"/>
              <a:gd name="connsiteY1" fmla="*/ 318565 h 606874"/>
              <a:gd name="connsiteX2" fmla="*/ 144578 w 607448"/>
              <a:gd name="connsiteY2" fmla="*/ 347115 h 606874"/>
              <a:gd name="connsiteX3" fmla="*/ 139966 w 607448"/>
              <a:gd name="connsiteY3" fmla="*/ 356325 h 606874"/>
              <a:gd name="connsiteX4" fmla="*/ 136277 w 607448"/>
              <a:gd name="connsiteY4" fmla="*/ 354483 h 606874"/>
              <a:gd name="connsiteX5" fmla="*/ 132587 w 607448"/>
              <a:gd name="connsiteY5" fmla="*/ 349878 h 606874"/>
              <a:gd name="connsiteX6" fmla="*/ 20061 w 607448"/>
              <a:gd name="connsiteY6" fmla="*/ 581042 h 606874"/>
              <a:gd name="connsiteX7" fmla="*/ 287542 w 607448"/>
              <a:gd name="connsiteY7" fmla="*/ 581042 h 606874"/>
              <a:gd name="connsiteX8" fmla="*/ 294921 w 607448"/>
              <a:gd name="connsiteY8" fmla="*/ 588410 h 606874"/>
              <a:gd name="connsiteX9" fmla="*/ 287542 w 607448"/>
              <a:gd name="connsiteY9" fmla="*/ 595778 h 606874"/>
              <a:gd name="connsiteX10" fmla="*/ 8070 w 607448"/>
              <a:gd name="connsiteY10" fmla="*/ 595778 h 606874"/>
              <a:gd name="connsiteX11" fmla="*/ 691 w 607448"/>
              <a:gd name="connsiteY11" fmla="*/ 592094 h 606874"/>
              <a:gd name="connsiteX12" fmla="*/ 691 w 607448"/>
              <a:gd name="connsiteY12" fmla="*/ 584726 h 606874"/>
              <a:gd name="connsiteX13" fmla="*/ 118752 w 607448"/>
              <a:gd name="connsiteY13" fmla="*/ 343431 h 606874"/>
              <a:gd name="connsiteX14" fmla="*/ 113218 w 607448"/>
              <a:gd name="connsiteY14" fmla="*/ 342510 h 606874"/>
              <a:gd name="connsiteX15" fmla="*/ 109529 w 607448"/>
              <a:gd name="connsiteY15" fmla="*/ 340668 h 606874"/>
              <a:gd name="connsiteX16" fmla="*/ 114140 w 607448"/>
              <a:gd name="connsiteY16" fmla="*/ 331458 h 606874"/>
              <a:gd name="connsiteX17" fmla="*/ 135354 w 607448"/>
              <a:gd name="connsiteY17" fmla="*/ 313039 h 606874"/>
              <a:gd name="connsiteX18" fmla="*/ 144578 w 607448"/>
              <a:gd name="connsiteY18" fmla="*/ 312118 h 606874"/>
              <a:gd name="connsiteX19" fmla="*/ 458236 w 607448"/>
              <a:gd name="connsiteY19" fmla="*/ 299360 h 606874"/>
              <a:gd name="connsiteX20" fmla="*/ 469306 w 607448"/>
              <a:gd name="connsiteY20" fmla="*/ 303043 h 606874"/>
              <a:gd name="connsiteX21" fmla="*/ 606757 w 607448"/>
              <a:gd name="connsiteY21" fmla="*/ 584777 h 606874"/>
              <a:gd name="connsiteX22" fmla="*/ 606757 w 607448"/>
              <a:gd name="connsiteY22" fmla="*/ 592143 h 606874"/>
              <a:gd name="connsiteX23" fmla="*/ 600299 w 607448"/>
              <a:gd name="connsiteY23" fmla="*/ 595826 h 606874"/>
              <a:gd name="connsiteX24" fmla="*/ 365065 w 607448"/>
              <a:gd name="connsiteY24" fmla="*/ 595826 h 606874"/>
              <a:gd name="connsiteX25" fmla="*/ 366910 w 607448"/>
              <a:gd name="connsiteY25" fmla="*/ 601350 h 606874"/>
              <a:gd name="connsiteX26" fmla="*/ 366910 w 607448"/>
              <a:gd name="connsiteY26" fmla="*/ 605033 h 606874"/>
              <a:gd name="connsiteX27" fmla="*/ 363220 w 607448"/>
              <a:gd name="connsiteY27" fmla="*/ 606874 h 606874"/>
              <a:gd name="connsiteX28" fmla="*/ 356763 w 607448"/>
              <a:gd name="connsiteY28" fmla="*/ 605033 h 606874"/>
              <a:gd name="connsiteX29" fmla="*/ 330933 w 607448"/>
              <a:gd name="connsiteY29" fmla="*/ 594905 h 606874"/>
              <a:gd name="connsiteX30" fmla="*/ 325398 w 607448"/>
              <a:gd name="connsiteY30" fmla="*/ 588460 h 606874"/>
              <a:gd name="connsiteX31" fmla="*/ 330933 w 607448"/>
              <a:gd name="connsiteY31" fmla="*/ 582015 h 606874"/>
              <a:gd name="connsiteX32" fmla="*/ 356763 w 607448"/>
              <a:gd name="connsiteY32" fmla="*/ 570967 h 606874"/>
              <a:gd name="connsiteX33" fmla="*/ 363220 w 607448"/>
              <a:gd name="connsiteY33" fmla="*/ 570046 h 606874"/>
              <a:gd name="connsiteX34" fmla="*/ 366910 w 607448"/>
              <a:gd name="connsiteY34" fmla="*/ 570967 h 606874"/>
              <a:gd name="connsiteX35" fmla="*/ 366910 w 607448"/>
              <a:gd name="connsiteY35" fmla="*/ 575570 h 606874"/>
              <a:gd name="connsiteX36" fmla="*/ 365065 w 607448"/>
              <a:gd name="connsiteY36" fmla="*/ 581094 h 606874"/>
              <a:gd name="connsiteX37" fmla="*/ 587384 w 607448"/>
              <a:gd name="connsiteY37" fmla="*/ 581094 h 606874"/>
              <a:gd name="connsiteX38" fmla="*/ 455469 w 607448"/>
              <a:gd name="connsiteY38" fmla="*/ 309488 h 606874"/>
              <a:gd name="connsiteX39" fmla="*/ 454546 w 607448"/>
              <a:gd name="connsiteY39" fmla="*/ 303964 h 606874"/>
              <a:gd name="connsiteX40" fmla="*/ 458236 w 607448"/>
              <a:gd name="connsiteY40" fmla="*/ 299360 h 606874"/>
              <a:gd name="connsiteX41" fmla="*/ 285728 w 607448"/>
              <a:gd name="connsiteY41" fmla="*/ 0 h 606874"/>
              <a:gd name="connsiteX42" fmla="*/ 293106 w 607448"/>
              <a:gd name="connsiteY42" fmla="*/ 3683 h 606874"/>
              <a:gd name="connsiteX43" fmla="*/ 403778 w 607448"/>
              <a:gd name="connsiteY43" fmla="*/ 185080 h 606874"/>
              <a:gd name="connsiteX44" fmla="*/ 407467 w 607448"/>
              <a:gd name="connsiteY44" fmla="*/ 180476 h 606874"/>
              <a:gd name="connsiteX45" fmla="*/ 410234 w 607448"/>
              <a:gd name="connsiteY45" fmla="*/ 178635 h 606874"/>
              <a:gd name="connsiteX46" fmla="*/ 415768 w 607448"/>
              <a:gd name="connsiteY46" fmla="*/ 186922 h 606874"/>
              <a:gd name="connsiteX47" fmla="*/ 420379 w 607448"/>
              <a:gd name="connsiteY47" fmla="*/ 215467 h 606874"/>
              <a:gd name="connsiteX48" fmla="*/ 419457 w 607448"/>
              <a:gd name="connsiteY48" fmla="*/ 221912 h 606874"/>
              <a:gd name="connsiteX49" fmla="*/ 409312 w 607448"/>
              <a:gd name="connsiteY49" fmla="*/ 221912 h 606874"/>
              <a:gd name="connsiteX50" fmla="*/ 387177 w 607448"/>
              <a:gd name="connsiteY50" fmla="*/ 205338 h 606874"/>
              <a:gd name="connsiteX51" fmla="*/ 381644 w 607448"/>
              <a:gd name="connsiteY51" fmla="*/ 197051 h 606874"/>
              <a:gd name="connsiteX52" fmla="*/ 385333 w 607448"/>
              <a:gd name="connsiteY52" fmla="*/ 194288 h 606874"/>
              <a:gd name="connsiteX53" fmla="*/ 390867 w 607448"/>
              <a:gd name="connsiteY53" fmla="*/ 193368 h 606874"/>
              <a:gd name="connsiteX54" fmla="*/ 286650 w 607448"/>
              <a:gd name="connsiteY54" fmla="*/ 23941 h 606874"/>
              <a:gd name="connsiteX55" fmla="*/ 179668 w 607448"/>
              <a:gd name="connsiteY55" fmla="*/ 242170 h 606874"/>
              <a:gd name="connsiteX56" fmla="*/ 173212 w 607448"/>
              <a:gd name="connsiteY56" fmla="*/ 246774 h 606874"/>
              <a:gd name="connsiteX57" fmla="*/ 169523 w 607448"/>
              <a:gd name="connsiteY57" fmla="*/ 245853 h 606874"/>
              <a:gd name="connsiteX58" fmla="*/ 165834 w 607448"/>
              <a:gd name="connsiteY58" fmla="*/ 235724 h 606874"/>
              <a:gd name="connsiteX59" fmla="*/ 279272 w 607448"/>
              <a:gd name="connsiteY59" fmla="*/ 4604 h 606874"/>
              <a:gd name="connsiteX60" fmla="*/ 285728 w 607448"/>
              <a:gd name="connsiteY60" fmla="*/ 0 h 60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448" h="606874">
                <a:moveTo>
                  <a:pt x="144578" y="312118"/>
                </a:moveTo>
                <a:cubicBezTo>
                  <a:pt x="146423" y="313039"/>
                  <a:pt x="146423" y="315802"/>
                  <a:pt x="146423" y="318565"/>
                </a:cubicBezTo>
                <a:lnTo>
                  <a:pt x="144578" y="347115"/>
                </a:lnTo>
                <a:cubicBezTo>
                  <a:pt x="144578" y="352641"/>
                  <a:pt x="142733" y="356325"/>
                  <a:pt x="139966" y="356325"/>
                </a:cubicBezTo>
                <a:cubicBezTo>
                  <a:pt x="139044" y="356325"/>
                  <a:pt x="137199" y="355404"/>
                  <a:pt x="136277" y="354483"/>
                </a:cubicBezTo>
                <a:lnTo>
                  <a:pt x="132587" y="349878"/>
                </a:lnTo>
                <a:lnTo>
                  <a:pt x="20061" y="581042"/>
                </a:lnTo>
                <a:lnTo>
                  <a:pt x="287542" y="581042"/>
                </a:lnTo>
                <a:cubicBezTo>
                  <a:pt x="291232" y="581042"/>
                  <a:pt x="294921" y="583805"/>
                  <a:pt x="294921" y="588410"/>
                </a:cubicBezTo>
                <a:cubicBezTo>
                  <a:pt x="294921" y="593015"/>
                  <a:pt x="291232" y="595778"/>
                  <a:pt x="287542" y="595778"/>
                </a:cubicBezTo>
                <a:lnTo>
                  <a:pt x="8070" y="595778"/>
                </a:lnTo>
                <a:cubicBezTo>
                  <a:pt x="5303" y="595778"/>
                  <a:pt x="2536" y="594857"/>
                  <a:pt x="691" y="592094"/>
                </a:cubicBezTo>
                <a:cubicBezTo>
                  <a:pt x="-231" y="590252"/>
                  <a:pt x="-231" y="587489"/>
                  <a:pt x="691" y="584726"/>
                </a:cubicBezTo>
                <a:lnTo>
                  <a:pt x="118752" y="343431"/>
                </a:lnTo>
                <a:lnTo>
                  <a:pt x="113218" y="342510"/>
                </a:lnTo>
                <a:cubicBezTo>
                  <a:pt x="110451" y="342510"/>
                  <a:pt x="109529" y="341589"/>
                  <a:pt x="109529" y="340668"/>
                </a:cubicBezTo>
                <a:cubicBezTo>
                  <a:pt x="108606" y="337905"/>
                  <a:pt x="110451" y="335142"/>
                  <a:pt x="114140" y="331458"/>
                </a:cubicBezTo>
                <a:lnTo>
                  <a:pt x="135354" y="313039"/>
                </a:lnTo>
                <a:cubicBezTo>
                  <a:pt x="139044" y="310276"/>
                  <a:pt x="142733" y="309355"/>
                  <a:pt x="144578" y="312118"/>
                </a:cubicBezTo>
                <a:close/>
                <a:moveTo>
                  <a:pt x="458236" y="299360"/>
                </a:moveTo>
                <a:cubicBezTo>
                  <a:pt x="461926" y="297519"/>
                  <a:pt x="467461" y="299360"/>
                  <a:pt x="469306" y="303043"/>
                </a:cubicBezTo>
                <a:lnTo>
                  <a:pt x="606757" y="584777"/>
                </a:lnTo>
                <a:cubicBezTo>
                  <a:pt x="607679" y="587539"/>
                  <a:pt x="607679" y="590301"/>
                  <a:pt x="606757" y="592143"/>
                </a:cubicBezTo>
                <a:cubicBezTo>
                  <a:pt x="604912" y="594905"/>
                  <a:pt x="603067" y="595826"/>
                  <a:pt x="600299" y="595826"/>
                </a:cubicBezTo>
                <a:lnTo>
                  <a:pt x="365065" y="595826"/>
                </a:lnTo>
                <a:lnTo>
                  <a:pt x="366910" y="601350"/>
                </a:lnTo>
                <a:cubicBezTo>
                  <a:pt x="367832" y="603191"/>
                  <a:pt x="367832" y="604112"/>
                  <a:pt x="366910" y="605033"/>
                </a:cubicBezTo>
                <a:cubicBezTo>
                  <a:pt x="366910" y="605953"/>
                  <a:pt x="365065" y="606874"/>
                  <a:pt x="363220" y="606874"/>
                </a:cubicBezTo>
                <a:cubicBezTo>
                  <a:pt x="361375" y="606874"/>
                  <a:pt x="359530" y="606874"/>
                  <a:pt x="356763" y="605033"/>
                </a:cubicBezTo>
                <a:lnTo>
                  <a:pt x="330933" y="594905"/>
                </a:lnTo>
                <a:cubicBezTo>
                  <a:pt x="326321" y="592143"/>
                  <a:pt x="325398" y="589381"/>
                  <a:pt x="325398" y="588460"/>
                </a:cubicBezTo>
                <a:cubicBezTo>
                  <a:pt x="325398" y="586619"/>
                  <a:pt x="326321" y="583857"/>
                  <a:pt x="330933" y="582015"/>
                </a:cubicBezTo>
                <a:lnTo>
                  <a:pt x="356763" y="570967"/>
                </a:lnTo>
                <a:cubicBezTo>
                  <a:pt x="359530" y="570046"/>
                  <a:pt x="361375" y="570046"/>
                  <a:pt x="363220" y="570046"/>
                </a:cubicBezTo>
                <a:cubicBezTo>
                  <a:pt x="365065" y="570046"/>
                  <a:pt x="366910" y="570967"/>
                  <a:pt x="366910" y="570967"/>
                </a:cubicBezTo>
                <a:cubicBezTo>
                  <a:pt x="367832" y="571888"/>
                  <a:pt x="367832" y="573729"/>
                  <a:pt x="366910" y="575570"/>
                </a:cubicBezTo>
                <a:lnTo>
                  <a:pt x="365065" y="581094"/>
                </a:lnTo>
                <a:lnTo>
                  <a:pt x="587384" y="581094"/>
                </a:lnTo>
                <a:lnTo>
                  <a:pt x="455469" y="309488"/>
                </a:lnTo>
                <a:cubicBezTo>
                  <a:pt x="454546" y="307647"/>
                  <a:pt x="454546" y="305805"/>
                  <a:pt x="454546" y="303964"/>
                </a:cubicBezTo>
                <a:cubicBezTo>
                  <a:pt x="455469" y="302123"/>
                  <a:pt x="456391" y="300281"/>
                  <a:pt x="458236" y="299360"/>
                </a:cubicBezTo>
                <a:close/>
                <a:moveTo>
                  <a:pt x="285728" y="0"/>
                </a:moveTo>
                <a:cubicBezTo>
                  <a:pt x="289417" y="0"/>
                  <a:pt x="291262" y="921"/>
                  <a:pt x="293106" y="3683"/>
                </a:cubicBezTo>
                <a:lnTo>
                  <a:pt x="403778" y="185080"/>
                </a:lnTo>
                <a:lnTo>
                  <a:pt x="407467" y="180476"/>
                </a:lnTo>
                <a:cubicBezTo>
                  <a:pt x="408390" y="178635"/>
                  <a:pt x="409312" y="178635"/>
                  <a:pt x="410234" y="178635"/>
                </a:cubicBezTo>
                <a:cubicBezTo>
                  <a:pt x="413001" y="178635"/>
                  <a:pt x="415768" y="181397"/>
                  <a:pt x="415768" y="186922"/>
                </a:cubicBezTo>
                <a:lnTo>
                  <a:pt x="420379" y="215467"/>
                </a:lnTo>
                <a:cubicBezTo>
                  <a:pt x="420379" y="218229"/>
                  <a:pt x="420379" y="220992"/>
                  <a:pt x="419457" y="221912"/>
                </a:cubicBezTo>
                <a:cubicBezTo>
                  <a:pt x="416690" y="224675"/>
                  <a:pt x="413923" y="224675"/>
                  <a:pt x="409312" y="221912"/>
                </a:cubicBezTo>
                <a:lnTo>
                  <a:pt x="387177" y="205338"/>
                </a:lnTo>
                <a:cubicBezTo>
                  <a:pt x="382566" y="202576"/>
                  <a:pt x="380722" y="198892"/>
                  <a:pt x="381644" y="197051"/>
                </a:cubicBezTo>
                <a:cubicBezTo>
                  <a:pt x="381644" y="196130"/>
                  <a:pt x="382566" y="194288"/>
                  <a:pt x="385333" y="194288"/>
                </a:cubicBezTo>
                <a:lnTo>
                  <a:pt x="390867" y="193368"/>
                </a:lnTo>
                <a:lnTo>
                  <a:pt x="286650" y="23941"/>
                </a:lnTo>
                <a:lnTo>
                  <a:pt x="179668" y="242170"/>
                </a:lnTo>
                <a:cubicBezTo>
                  <a:pt x="178745" y="244932"/>
                  <a:pt x="175978" y="246774"/>
                  <a:pt x="173212" y="246774"/>
                </a:cubicBezTo>
                <a:cubicBezTo>
                  <a:pt x="172289" y="246774"/>
                  <a:pt x="170445" y="246774"/>
                  <a:pt x="169523" y="245853"/>
                </a:cubicBezTo>
                <a:cubicBezTo>
                  <a:pt x="165834" y="244012"/>
                  <a:pt x="163989" y="239408"/>
                  <a:pt x="165834" y="235724"/>
                </a:cubicBezTo>
                <a:lnTo>
                  <a:pt x="279272" y="4604"/>
                </a:lnTo>
                <a:cubicBezTo>
                  <a:pt x="281117" y="1842"/>
                  <a:pt x="282961" y="0"/>
                  <a:pt x="285728" y="0"/>
                </a:cubicBezTo>
                <a:close/>
              </a:path>
            </a:pathLst>
          </a:custGeom>
          <a:solidFill>
            <a:schemeClr val="tx1"/>
          </a:solidFill>
          <a:ln w="28575">
            <a:solidFill>
              <a:schemeClr val="bg1"/>
            </a:solidFill>
          </a:ln>
          <a:effectLst>
            <a:reflection blurRad="6350" stA="0" endPos="35000" dir="5400000" sy="-100000" algn="bl" rotWithShape="0"/>
          </a:effectLst>
        </p:spPr>
        <p:txBody>
          <a:bodyPr anchor="ctr"/>
          <a:lstStyle/>
          <a:p>
            <a:pPr algn="ctr">
              <a:defRPr/>
            </a:pPr>
            <a:endParaRPr lang="zh-CN" altLang="en-US" sz="4500" dirty="0">
              <a:solidFill>
                <a:schemeClr val="bg1"/>
              </a:solidFill>
            </a:endParaRPr>
          </a:p>
        </p:txBody>
      </p:sp>
      <p:sp>
        <p:nvSpPr>
          <p:cNvPr id="5" name="文本框 9">
            <a:extLst>
              <a:ext uri="{FF2B5EF4-FFF2-40B4-BE49-F238E27FC236}">
                <a16:creationId xmlns:a16="http://schemas.microsoft.com/office/drawing/2014/main" id="{92E416A2-8F8D-6749-9271-8C2D97EE6A51}"/>
              </a:ext>
            </a:extLst>
          </p:cNvPr>
          <p:cNvSpPr txBox="1">
            <a:spLocks noChangeArrowheads="1"/>
          </p:cNvSpPr>
          <p:nvPr/>
        </p:nvSpPr>
        <p:spPr bwMode="auto">
          <a:xfrm>
            <a:off x="3627031" y="2775125"/>
            <a:ext cx="157797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9600" dirty="0">
                <a:solidFill>
                  <a:schemeClr val="tx2"/>
                </a:solidFill>
              </a:rPr>
              <a:t>6</a:t>
            </a:r>
            <a:endParaRPr lang="zh-CN" altLang="en-US" sz="6600" dirty="0">
              <a:solidFill>
                <a:schemeClr val="tx2"/>
              </a:solidFill>
            </a:endParaRPr>
          </a:p>
        </p:txBody>
      </p:sp>
    </p:spTree>
    <p:extLst>
      <p:ext uri="{BB962C8B-B14F-4D97-AF65-F5344CB8AC3E}">
        <p14:creationId xmlns:p14="http://schemas.microsoft.com/office/powerpoint/2010/main" val="19144824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F766-999C-D44C-8C99-6AA98348585F}"/>
              </a:ext>
            </a:extLst>
          </p:cNvPr>
          <p:cNvSpPr>
            <a:spLocks noGrp="1"/>
          </p:cNvSpPr>
          <p:nvPr>
            <p:ph type="title"/>
          </p:nvPr>
        </p:nvSpPr>
        <p:spPr>
          <a:xfrm>
            <a:off x="729999" y="1318651"/>
            <a:ext cx="1744753" cy="537044"/>
          </a:xfrm>
        </p:spPr>
        <p:txBody>
          <a:bodyPr/>
          <a:lstStyle/>
          <a:p>
            <a:r>
              <a:rPr lang="en-US" dirty="0"/>
              <a:t>Summary</a:t>
            </a:r>
          </a:p>
        </p:txBody>
      </p:sp>
      <p:pic>
        <p:nvPicPr>
          <p:cNvPr id="5"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3348376-A14B-5545-A8D6-94DBB57D0F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a:extLst>
              <a:ext uri="{FF2B5EF4-FFF2-40B4-BE49-F238E27FC236}">
                <a16:creationId xmlns:a16="http://schemas.microsoft.com/office/drawing/2014/main" id="{692A137C-4A33-F04B-9D99-3D41774E340A}"/>
              </a:ext>
            </a:extLst>
          </p:cNvPr>
          <p:cNvSpPr txBox="1">
            <a:spLocks/>
          </p:cNvSpPr>
          <p:nvPr/>
        </p:nvSpPr>
        <p:spPr>
          <a:xfrm>
            <a:off x="729998" y="2750762"/>
            <a:ext cx="3505826" cy="537044"/>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r>
              <a:rPr lang="en-US" altLang="zh-CN" dirty="0"/>
              <a:t>Improvements</a:t>
            </a:r>
            <a:endParaRPr lang="en-US" dirty="0"/>
          </a:p>
        </p:txBody>
      </p:sp>
      <p:sp>
        <p:nvSpPr>
          <p:cNvPr id="3" name="文本框 2">
            <a:extLst>
              <a:ext uri="{FF2B5EF4-FFF2-40B4-BE49-F238E27FC236}">
                <a16:creationId xmlns:a16="http://schemas.microsoft.com/office/drawing/2014/main" id="{39546B67-3F38-464F-A297-1B095452CCCF}"/>
              </a:ext>
            </a:extLst>
          </p:cNvPr>
          <p:cNvSpPr txBox="1"/>
          <p:nvPr/>
        </p:nvSpPr>
        <p:spPr>
          <a:xfrm>
            <a:off x="3737892" y="1318651"/>
            <a:ext cx="1582484" cy="784830"/>
          </a:xfrm>
          <a:prstGeom prst="rect">
            <a:avLst/>
          </a:prstGeom>
          <a:noFill/>
        </p:spPr>
        <p:txBody>
          <a:bodyPr wrap="none" rtlCol="0">
            <a:spAutoFit/>
          </a:bodyPr>
          <a:lstStyle/>
          <a:p>
            <a:pPr marL="285750" indent="-285750">
              <a:buFont typeface="Arial" panose="020B0604020202020204" pitchFamily="34" charset="0"/>
              <a:buChar char="•"/>
            </a:pPr>
            <a:r>
              <a:rPr lang="en-US" altLang="zh-CN" sz="1500" dirty="0">
                <a:solidFill>
                  <a:schemeClr val="accent1"/>
                </a:solidFill>
                <a:latin typeface="Calibri" panose="020F0502020204030204" pitchFamily="34" charset="0"/>
                <a:cs typeface="Calibri" panose="020F0502020204030204" pitchFamily="34" charset="0"/>
                <a:sym typeface="Raleway"/>
              </a:rPr>
              <a:t>Secure &amp;</a:t>
            </a:r>
            <a:r>
              <a:rPr lang="zh-CN" altLang="en-US" sz="1500" dirty="0">
                <a:solidFill>
                  <a:schemeClr val="accent1"/>
                </a:solidFill>
                <a:latin typeface="Calibri" panose="020F0502020204030204" pitchFamily="34" charset="0"/>
                <a:cs typeface="Calibri" panose="020F0502020204030204" pitchFamily="34" charset="0"/>
                <a:sym typeface="Raleway"/>
              </a:rPr>
              <a:t> </a:t>
            </a:r>
            <a:r>
              <a:rPr lang="en-US" altLang="zh-CN" sz="1500" dirty="0">
                <a:solidFill>
                  <a:schemeClr val="accent1"/>
                </a:solidFill>
                <a:latin typeface="Calibri" panose="020F0502020204030204" pitchFamily="34" charset="0"/>
                <a:cs typeface="Calibri" panose="020F0502020204030204" pitchFamily="34" charset="0"/>
                <a:sym typeface="Raleway"/>
              </a:rPr>
              <a:t>Fair</a:t>
            </a:r>
          </a:p>
          <a:p>
            <a:pPr marL="285750" indent="-285750">
              <a:buFont typeface="Arial" panose="020B0604020202020204" pitchFamily="34" charset="0"/>
              <a:buChar char="•"/>
            </a:pPr>
            <a:r>
              <a:rPr lang="en-US" altLang="zh-CN" sz="1500" dirty="0">
                <a:solidFill>
                  <a:schemeClr val="accent1"/>
                </a:solidFill>
                <a:latin typeface="Calibri" panose="020F0502020204030204" pitchFamily="34" charset="0"/>
                <a:cs typeface="Calibri" panose="020F0502020204030204" pitchFamily="34" charset="0"/>
                <a:sym typeface="Raleway"/>
              </a:rPr>
              <a:t>Public</a:t>
            </a:r>
            <a:r>
              <a:rPr lang="zh-CN" altLang="en-US" sz="1500" dirty="0">
                <a:solidFill>
                  <a:schemeClr val="accent1"/>
                </a:solidFill>
                <a:latin typeface="Calibri" panose="020F0502020204030204" pitchFamily="34" charset="0"/>
                <a:cs typeface="Calibri" panose="020F0502020204030204" pitchFamily="34" charset="0"/>
                <a:sym typeface="Raleway"/>
              </a:rPr>
              <a:t> </a:t>
            </a:r>
            <a:r>
              <a:rPr lang="en-US" altLang="zh-CN" sz="1500" dirty="0">
                <a:solidFill>
                  <a:schemeClr val="accent1"/>
                </a:solidFill>
                <a:latin typeface="Calibri" panose="020F0502020204030204" pitchFamily="34" charset="0"/>
                <a:cs typeface="Calibri" panose="020F0502020204030204" pitchFamily="34" charset="0"/>
                <a:sym typeface="Raleway"/>
              </a:rPr>
              <a:t>welfare</a:t>
            </a:r>
          </a:p>
          <a:p>
            <a:pPr marL="285750" indent="-285750">
              <a:buFont typeface="Arial" panose="020B0604020202020204" pitchFamily="34" charset="0"/>
              <a:buChar char="•"/>
            </a:pPr>
            <a:r>
              <a:rPr lang="en-US" altLang="zh-CN" sz="1500" dirty="0">
                <a:solidFill>
                  <a:schemeClr val="accent1"/>
                </a:solidFill>
                <a:latin typeface="Calibri" panose="020F0502020204030204" pitchFamily="34" charset="0"/>
                <a:cs typeface="Calibri" panose="020F0502020204030204" pitchFamily="34" charset="0"/>
                <a:sym typeface="Raleway"/>
              </a:rPr>
              <a:t>Easy</a:t>
            </a:r>
            <a:r>
              <a:rPr lang="zh-CN" altLang="en-US" sz="1500" dirty="0">
                <a:solidFill>
                  <a:schemeClr val="accent1"/>
                </a:solidFill>
                <a:latin typeface="Calibri" panose="020F0502020204030204" pitchFamily="34" charset="0"/>
                <a:cs typeface="Calibri" panose="020F0502020204030204" pitchFamily="34" charset="0"/>
                <a:sym typeface="Raleway"/>
              </a:rPr>
              <a:t> </a:t>
            </a:r>
            <a:r>
              <a:rPr lang="en-US" altLang="zh-CN" sz="1500" dirty="0">
                <a:solidFill>
                  <a:schemeClr val="accent1"/>
                </a:solidFill>
                <a:latin typeface="Calibri" panose="020F0502020204030204" pitchFamily="34" charset="0"/>
                <a:cs typeface="Calibri" panose="020F0502020204030204" pitchFamily="34" charset="0"/>
                <a:sym typeface="Raleway"/>
              </a:rPr>
              <a:t>to</a:t>
            </a:r>
            <a:r>
              <a:rPr lang="zh-CN" altLang="en-US" sz="1500" dirty="0">
                <a:solidFill>
                  <a:schemeClr val="accent1"/>
                </a:solidFill>
                <a:latin typeface="Calibri" panose="020F0502020204030204" pitchFamily="34" charset="0"/>
                <a:cs typeface="Calibri" panose="020F0502020204030204" pitchFamily="34" charset="0"/>
                <a:sym typeface="Raleway"/>
              </a:rPr>
              <a:t> </a:t>
            </a:r>
            <a:r>
              <a:rPr lang="en-US" altLang="zh-CN" sz="1500" dirty="0">
                <a:solidFill>
                  <a:schemeClr val="accent1"/>
                </a:solidFill>
                <a:latin typeface="Calibri" panose="020F0502020204030204" pitchFamily="34" charset="0"/>
                <a:cs typeface="Calibri" panose="020F0502020204030204" pitchFamily="34" charset="0"/>
                <a:sym typeface="Raleway"/>
              </a:rPr>
              <a:t>use</a:t>
            </a:r>
          </a:p>
        </p:txBody>
      </p:sp>
      <p:sp>
        <p:nvSpPr>
          <p:cNvPr id="7" name="文本框 6">
            <a:extLst>
              <a:ext uri="{FF2B5EF4-FFF2-40B4-BE49-F238E27FC236}">
                <a16:creationId xmlns:a16="http://schemas.microsoft.com/office/drawing/2014/main" id="{10AE5AD9-B67E-9040-BD0E-C1BF524853E6}"/>
              </a:ext>
            </a:extLst>
          </p:cNvPr>
          <p:cNvSpPr txBox="1"/>
          <p:nvPr/>
        </p:nvSpPr>
        <p:spPr>
          <a:xfrm>
            <a:off x="3737892" y="2750762"/>
            <a:ext cx="5021097" cy="1477328"/>
          </a:xfrm>
          <a:prstGeom prst="rect">
            <a:avLst/>
          </a:prstGeom>
          <a:noFill/>
        </p:spPr>
        <p:txBody>
          <a:bodyPr wrap="square" rtlCol="0">
            <a:spAutoFit/>
          </a:bodyPr>
          <a:lstStyle/>
          <a:p>
            <a:pPr marL="342900" indent="-342900">
              <a:buFont typeface="Arial" panose="020B0604020202020204" pitchFamily="34" charset="0"/>
              <a:buChar char="•"/>
            </a:pPr>
            <a:r>
              <a:rPr kumimoji="1" lang="en-US" altLang="zh-CN" sz="1500" dirty="0">
                <a:solidFill>
                  <a:schemeClr val="accent1"/>
                </a:solidFill>
                <a:latin typeface="Calibri" panose="020F0502020204030204" pitchFamily="34" charset="0"/>
                <a:cs typeface="Calibri" panose="020F0502020204030204" pitchFamily="34" charset="0"/>
              </a:rPr>
              <a:t>More</a:t>
            </a:r>
            <a:r>
              <a:rPr kumimoji="1" lang="zh-CN" altLang="en-US" sz="1500" dirty="0">
                <a:solidFill>
                  <a:schemeClr val="accent1"/>
                </a:solidFill>
                <a:latin typeface="Calibri" panose="020F0502020204030204" pitchFamily="34" charset="0"/>
                <a:cs typeface="Calibri" panose="020F0502020204030204" pitchFamily="34" charset="0"/>
              </a:rPr>
              <a:t> </a:t>
            </a:r>
            <a:r>
              <a:rPr kumimoji="1" lang="en-US" altLang="zh-CN" sz="1500" dirty="0">
                <a:solidFill>
                  <a:schemeClr val="accent1"/>
                </a:solidFill>
                <a:latin typeface="Calibri" panose="020F0502020204030204" pitchFamily="34" charset="0"/>
                <a:cs typeface="Calibri" panose="020F0502020204030204" pitchFamily="34" charset="0"/>
              </a:rPr>
              <a:t>playing</a:t>
            </a:r>
            <a:r>
              <a:rPr kumimoji="1" lang="zh-CN" altLang="en-US" sz="1500" dirty="0">
                <a:solidFill>
                  <a:schemeClr val="accent1"/>
                </a:solidFill>
                <a:latin typeface="Calibri" panose="020F0502020204030204" pitchFamily="34" charset="0"/>
                <a:cs typeface="Calibri" panose="020F0502020204030204" pitchFamily="34" charset="0"/>
              </a:rPr>
              <a:t> </a:t>
            </a:r>
            <a:r>
              <a:rPr kumimoji="1" lang="en-US" altLang="zh-CN" sz="1500" dirty="0">
                <a:solidFill>
                  <a:schemeClr val="accent1"/>
                </a:solidFill>
                <a:latin typeface="Calibri" panose="020F0502020204030204" pitchFamily="34" charset="0"/>
                <a:cs typeface="Calibri" panose="020F0502020204030204" pitchFamily="34" charset="0"/>
              </a:rPr>
              <a:t>modes</a:t>
            </a:r>
          </a:p>
          <a:p>
            <a:pPr marL="342900" indent="-342900">
              <a:buFont typeface="Arial" panose="020B0604020202020204" pitchFamily="34" charset="0"/>
              <a:buChar char="•"/>
            </a:pPr>
            <a:r>
              <a:rPr lang="en-HK" altLang="zh-CN" sz="1500" dirty="0">
                <a:solidFill>
                  <a:schemeClr val="accent1"/>
                </a:solidFill>
                <a:latin typeface="Calibri" panose="020F0502020204030204" pitchFamily="34" charset="0"/>
                <a:cs typeface="Calibri" panose="020F0502020204030204" pitchFamily="34" charset="0"/>
              </a:rPr>
              <a:t>For now, each user can only buy once, we hope to extend to multiple times</a:t>
            </a:r>
          </a:p>
          <a:p>
            <a:pPr marL="342900" indent="-342900">
              <a:buFont typeface="Arial" panose="020B0604020202020204" pitchFamily="34" charset="0"/>
              <a:buChar char="•"/>
            </a:pPr>
            <a:r>
              <a:rPr lang="en-HK" altLang="zh-CN" sz="1500" dirty="0">
                <a:solidFill>
                  <a:schemeClr val="accent1"/>
                </a:solidFill>
                <a:latin typeface="Calibri" panose="020F0502020204030204" pitchFamily="34" charset="0"/>
                <a:cs typeface="Calibri" panose="020F0502020204030204" pitchFamily="34" charset="0"/>
              </a:rPr>
              <a:t>Better random algorithm</a:t>
            </a:r>
          </a:p>
          <a:p>
            <a:pPr marL="342900" indent="-342900">
              <a:buFont typeface="Arial" panose="020B0604020202020204" pitchFamily="34" charset="0"/>
              <a:buChar char="•"/>
            </a:pPr>
            <a:r>
              <a:rPr lang="en-HK" altLang="zh-CN" sz="1500" dirty="0">
                <a:solidFill>
                  <a:schemeClr val="accent1"/>
                </a:solidFill>
                <a:latin typeface="Calibri" panose="020F0502020204030204" pitchFamily="34" charset="0"/>
                <a:cs typeface="Calibri" panose="020F0502020204030204" pitchFamily="34" charset="0"/>
              </a:rPr>
              <a:t>lower interaction cost. - lower time complexity</a:t>
            </a:r>
          </a:p>
          <a:p>
            <a:pPr marL="342900" indent="-342900">
              <a:buFont typeface="Arial" panose="020B0604020202020204" pitchFamily="34" charset="0"/>
              <a:buChar char="•"/>
            </a:pPr>
            <a:r>
              <a:rPr lang="en-HK" altLang="zh-CN" sz="1500" dirty="0">
                <a:solidFill>
                  <a:schemeClr val="accent1"/>
                </a:solidFill>
                <a:latin typeface="Calibri" panose="020F0502020204030204" pitchFamily="34" charset="0"/>
                <a:cs typeface="Calibri" panose="020F0502020204030204" pitchFamily="34" charset="0"/>
              </a:rPr>
              <a:t>Lottery List / A Fair Lottery Platform</a:t>
            </a:r>
          </a:p>
        </p:txBody>
      </p:sp>
    </p:spTree>
    <p:extLst>
      <p:ext uri="{BB962C8B-B14F-4D97-AF65-F5344CB8AC3E}">
        <p14:creationId xmlns:p14="http://schemas.microsoft.com/office/powerpoint/2010/main" val="15614593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0"/>
          <p:cNvSpPr txBox="1">
            <a:spLocks noGrp="1"/>
          </p:cNvSpPr>
          <p:nvPr>
            <p:ph type="title" idx="4294967295"/>
          </p:nvPr>
        </p:nvSpPr>
        <p:spPr>
          <a:xfrm>
            <a:off x="773700" y="1663450"/>
            <a:ext cx="7596600" cy="76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“Let Randomness Rules”</a:t>
            </a:r>
            <a:endParaRPr dirty="0">
              <a:solidFill>
                <a:schemeClr val="accent1"/>
              </a:solidFill>
            </a:endParaRPr>
          </a:p>
        </p:txBody>
      </p:sp>
      <p:cxnSp>
        <p:nvCxnSpPr>
          <p:cNvPr id="130" name="Google Shape;130;p20"/>
          <p:cNvCxnSpPr/>
          <p:nvPr/>
        </p:nvCxnSpPr>
        <p:spPr>
          <a:xfrm>
            <a:off x="4295550" y="2693400"/>
            <a:ext cx="552900" cy="0"/>
          </a:xfrm>
          <a:prstGeom prst="straightConnector1">
            <a:avLst/>
          </a:prstGeom>
          <a:noFill/>
          <a:ln w="28575" cap="flat" cmpd="sng">
            <a:solidFill>
              <a:schemeClr val="dk1"/>
            </a:solidFill>
            <a:prstDash val="solid"/>
            <a:round/>
            <a:headEnd type="none" w="sm" len="sm"/>
            <a:tailEnd type="none" w="sm" len="sm"/>
          </a:ln>
        </p:spPr>
      </p:cxnSp>
      <p:sp>
        <p:nvSpPr>
          <p:cNvPr id="131" name="Google Shape;131;p20"/>
          <p:cNvSpPr txBox="1">
            <a:spLocks noGrp="1"/>
          </p:cNvSpPr>
          <p:nvPr>
            <p:ph type="body" idx="4294967295"/>
          </p:nvPr>
        </p:nvSpPr>
        <p:spPr>
          <a:xfrm>
            <a:off x="773700" y="2961650"/>
            <a:ext cx="7596600" cy="518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dirty="0"/>
              <a:t>- </a:t>
            </a:r>
            <a:r>
              <a:rPr lang="en" dirty="0" err="1"/>
              <a:t>LuckyYou</a:t>
            </a: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2"/>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t>Thanks!</a:t>
            </a:r>
            <a:endParaRPr sz="3000" dirty="0"/>
          </a:p>
        </p:txBody>
      </p:sp>
      <p:sp>
        <p:nvSpPr>
          <p:cNvPr id="142" name="Google Shape;142;p22"/>
          <p:cNvSpPr txBox="1">
            <a:spLocks noGrp="1"/>
          </p:cNvSpPr>
          <p:nvPr>
            <p:ph type="body" idx="1"/>
          </p:nvPr>
        </p:nvSpPr>
        <p:spPr>
          <a:xfrm>
            <a:off x="730000" y="3844213"/>
            <a:ext cx="2575262" cy="1046569"/>
          </a:xfrm>
          <a:prstGeom prst="rect">
            <a:avLst/>
          </a:prstGeom>
        </p:spPr>
        <p:txBody>
          <a:bodyPr spcFirstLastPara="1" wrap="square" lIns="91425" tIns="91425" rIns="91425" bIns="91425" anchor="t" anchorCtr="0">
            <a:noAutofit/>
          </a:bodyPr>
          <a:lstStyle/>
          <a:p>
            <a:pPr marL="0" lvl="0" indent="0">
              <a:buNone/>
            </a:pPr>
            <a:r>
              <a:rPr lang="en-US" sz="1400" dirty="0"/>
              <a:t>Code Link: </a:t>
            </a:r>
            <a:r>
              <a:rPr lang="en-US" sz="1400" u="sng" dirty="0"/>
              <a:t>https://</a:t>
            </a:r>
            <a:r>
              <a:rPr lang="en-US" sz="1400" u="sng" dirty="0" err="1"/>
              <a:t>github.com</a:t>
            </a:r>
            <a:r>
              <a:rPr lang="en-US" sz="1400" u="sng" dirty="0"/>
              <a:t>/</a:t>
            </a:r>
            <a:r>
              <a:rPr lang="en-US" sz="1400" u="sng" dirty="0" err="1"/>
              <a:t>cchencool</a:t>
            </a:r>
            <a:r>
              <a:rPr lang="en-US" sz="1400" u="sng" dirty="0"/>
              <a:t>/</a:t>
            </a:r>
            <a:r>
              <a:rPr lang="en-US" sz="1400" u="sng" dirty="0" err="1"/>
              <a:t>LuckyYou</a:t>
            </a:r>
            <a:endParaRPr sz="1400" dirty="0"/>
          </a:p>
          <a:p>
            <a:pPr marL="0" lvl="0" indent="0" algn="l" rtl="0">
              <a:spcBef>
                <a:spcPts val="0"/>
              </a:spcBef>
              <a:spcAft>
                <a:spcPts val="0"/>
              </a:spcAft>
              <a:buNone/>
            </a:pPr>
            <a:r>
              <a:rPr lang="en" sz="1400" dirty="0"/>
              <a:t> </a:t>
            </a:r>
            <a:endParaRPr sz="1400" dirty="0"/>
          </a:p>
        </p:txBody>
      </p:sp>
      <p:pic>
        <p:nvPicPr>
          <p:cNvPr id="3" name="Picture 2">
            <a:extLst>
              <a:ext uri="{FF2B5EF4-FFF2-40B4-BE49-F238E27FC236}">
                <a16:creationId xmlns:a16="http://schemas.microsoft.com/office/drawing/2014/main" id="{7F6E7827-8C37-AC4D-92C9-61E144D79C38}"/>
              </a:ext>
            </a:extLst>
          </p:cNvPr>
          <p:cNvPicPr>
            <a:picLocks noChangeAspect="1"/>
          </p:cNvPicPr>
          <p:nvPr/>
        </p:nvPicPr>
        <p:blipFill rotWithShape="1">
          <a:blip r:embed="rId3">
            <a:extLst>
              <a:ext uri="{BEBA8EAE-BF5A-486C-A8C5-ECC9F3942E4B}">
                <a14:imgProps xmlns:a14="http://schemas.microsoft.com/office/drawing/2010/main">
                  <a14:imgLayer>
                    <a14:imgEffect>
                      <a14:saturation sat="0"/>
                    </a14:imgEffect>
                  </a14:imgLayer>
                </a14:imgProps>
              </a:ext>
            </a:extLst>
          </a:blip>
          <a:srcRect l="32189"/>
          <a:stretch/>
        </p:blipFill>
        <p:spPr>
          <a:xfrm>
            <a:off x="3531765" y="487464"/>
            <a:ext cx="5608959" cy="465603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22450"/>
            <a:ext cx="7688400" cy="867077"/>
          </a:xfrm>
          <a:prstGeom prst="rect">
            <a:avLst/>
          </a:prstGeom>
        </p:spPr>
        <p:txBody>
          <a:bodyPr spcFirstLastPara="1" wrap="square" lIns="91425" tIns="91425" rIns="91425" bIns="91425" anchor="t" anchorCtr="0">
            <a:noAutofit/>
          </a:bodyPr>
          <a:lstStyle/>
          <a:p>
            <a:pPr lvl="0"/>
            <a:r>
              <a:rPr lang="en-HK" altLang="zh-CN" dirty="0">
                <a:latin typeface="Arial" panose="020B0604020202020204" pitchFamily="34" charset="0"/>
                <a:cs typeface="Arial" panose="020B0604020202020204" pitchFamily="34" charset="0"/>
              </a:rPr>
              <a:t>Introduction</a:t>
            </a:r>
            <a:endParaRPr dirty="0">
              <a:latin typeface="Arial" panose="020B0604020202020204" pitchFamily="34" charset="0"/>
              <a:cs typeface="Arial" panose="020B0604020202020204" pitchFamily="34" charset="0"/>
            </a:endParaRPr>
          </a:p>
        </p:txBody>
      </p:sp>
      <p:sp>
        <p:nvSpPr>
          <p:cNvPr id="3" name="triangle_14203">
            <a:extLst>
              <a:ext uri="{FF2B5EF4-FFF2-40B4-BE49-F238E27FC236}">
                <a16:creationId xmlns:a16="http://schemas.microsoft.com/office/drawing/2014/main" id="{290D428E-F32E-7549-84E6-FC436C4A5BF2}"/>
              </a:ext>
            </a:extLst>
          </p:cNvPr>
          <p:cNvSpPr>
            <a:spLocks noChangeAspect="1"/>
          </p:cNvSpPr>
          <p:nvPr/>
        </p:nvSpPr>
        <p:spPr bwMode="auto">
          <a:xfrm>
            <a:off x="3307227" y="2233501"/>
            <a:ext cx="2234363" cy="2232248"/>
          </a:xfrm>
          <a:custGeom>
            <a:avLst/>
            <a:gdLst>
              <a:gd name="connsiteX0" fmla="*/ 144578 w 607448"/>
              <a:gd name="connsiteY0" fmla="*/ 312118 h 606874"/>
              <a:gd name="connsiteX1" fmla="*/ 146423 w 607448"/>
              <a:gd name="connsiteY1" fmla="*/ 318565 h 606874"/>
              <a:gd name="connsiteX2" fmla="*/ 144578 w 607448"/>
              <a:gd name="connsiteY2" fmla="*/ 347115 h 606874"/>
              <a:gd name="connsiteX3" fmla="*/ 139966 w 607448"/>
              <a:gd name="connsiteY3" fmla="*/ 356325 h 606874"/>
              <a:gd name="connsiteX4" fmla="*/ 136277 w 607448"/>
              <a:gd name="connsiteY4" fmla="*/ 354483 h 606874"/>
              <a:gd name="connsiteX5" fmla="*/ 132587 w 607448"/>
              <a:gd name="connsiteY5" fmla="*/ 349878 h 606874"/>
              <a:gd name="connsiteX6" fmla="*/ 20061 w 607448"/>
              <a:gd name="connsiteY6" fmla="*/ 581042 h 606874"/>
              <a:gd name="connsiteX7" fmla="*/ 287542 w 607448"/>
              <a:gd name="connsiteY7" fmla="*/ 581042 h 606874"/>
              <a:gd name="connsiteX8" fmla="*/ 294921 w 607448"/>
              <a:gd name="connsiteY8" fmla="*/ 588410 h 606874"/>
              <a:gd name="connsiteX9" fmla="*/ 287542 w 607448"/>
              <a:gd name="connsiteY9" fmla="*/ 595778 h 606874"/>
              <a:gd name="connsiteX10" fmla="*/ 8070 w 607448"/>
              <a:gd name="connsiteY10" fmla="*/ 595778 h 606874"/>
              <a:gd name="connsiteX11" fmla="*/ 691 w 607448"/>
              <a:gd name="connsiteY11" fmla="*/ 592094 h 606874"/>
              <a:gd name="connsiteX12" fmla="*/ 691 w 607448"/>
              <a:gd name="connsiteY12" fmla="*/ 584726 h 606874"/>
              <a:gd name="connsiteX13" fmla="*/ 118752 w 607448"/>
              <a:gd name="connsiteY13" fmla="*/ 343431 h 606874"/>
              <a:gd name="connsiteX14" fmla="*/ 113218 w 607448"/>
              <a:gd name="connsiteY14" fmla="*/ 342510 h 606874"/>
              <a:gd name="connsiteX15" fmla="*/ 109529 w 607448"/>
              <a:gd name="connsiteY15" fmla="*/ 340668 h 606874"/>
              <a:gd name="connsiteX16" fmla="*/ 114140 w 607448"/>
              <a:gd name="connsiteY16" fmla="*/ 331458 h 606874"/>
              <a:gd name="connsiteX17" fmla="*/ 135354 w 607448"/>
              <a:gd name="connsiteY17" fmla="*/ 313039 h 606874"/>
              <a:gd name="connsiteX18" fmla="*/ 144578 w 607448"/>
              <a:gd name="connsiteY18" fmla="*/ 312118 h 606874"/>
              <a:gd name="connsiteX19" fmla="*/ 458236 w 607448"/>
              <a:gd name="connsiteY19" fmla="*/ 299360 h 606874"/>
              <a:gd name="connsiteX20" fmla="*/ 469306 w 607448"/>
              <a:gd name="connsiteY20" fmla="*/ 303043 h 606874"/>
              <a:gd name="connsiteX21" fmla="*/ 606757 w 607448"/>
              <a:gd name="connsiteY21" fmla="*/ 584777 h 606874"/>
              <a:gd name="connsiteX22" fmla="*/ 606757 w 607448"/>
              <a:gd name="connsiteY22" fmla="*/ 592143 h 606874"/>
              <a:gd name="connsiteX23" fmla="*/ 600299 w 607448"/>
              <a:gd name="connsiteY23" fmla="*/ 595826 h 606874"/>
              <a:gd name="connsiteX24" fmla="*/ 365065 w 607448"/>
              <a:gd name="connsiteY24" fmla="*/ 595826 h 606874"/>
              <a:gd name="connsiteX25" fmla="*/ 366910 w 607448"/>
              <a:gd name="connsiteY25" fmla="*/ 601350 h 606874"/>
              <a:gd name="connsiteX26" fmla="*/ 366910 w 607448"/>
              <a:gd name="connsiteY26" fmla="*/ 605033 h 606874"/>
              <a:gd name="connsiteX27" fmla="*/ 363220 w 607448"/>
              <a:gd name="connsiteY27" fmla="*/ 606874 h 606874"/>
              <a:gd name="connsiteX28" fmla="*/ 356763 w 607448"/>
              <a:gd name="connsiteY28" fmla="*/ 605033 h 606874"/>
              <a:gd name="connsiteX29" fmla="*/ 330933 w 607448"/>
              <a:gd name="connsiteY29" fmla="*/ 594905 h 606874"/>
              <a:gd name="connsiteX30" fmla="*/ 325398 w 607448"/>
              <a:gd name="connsiteY30" fmla="*/ 588460 h 606874"/>
              <a:gd name="connsiteX31" fmla="*/ 330933 w 607448"/>
              <a:gd name="connsiteY31" fmla="*/ 582015 h 606874"/>
              <a:gd name="connsiteX32" fmla="*/ 356763 w 607448"/>
              <a:gd name="connsiteY32" fmla="*/ 570967 h 606874"/>
              <a:gd name="connsiteX33" fmla="*/ 363220 w 607448"/>
              <a:gd name="connsiteY33" fmla="*/ 570046 h 606874"/>
              <a:gd name="connsiteX34" fmla="*/ 366910 w 607448"/>
              <a:gd name="connsiteY34" fmla="*/ 570967 h 606874"/>
              <a:gd name="connsiteX35" fmla="*/ 366910 w 607448"/>
              <a:gd name="connsiteY35" fmla="*/ 575570 h 606874"/>
              <a:gd name="connsiteX36" fmla="*/ 365065 w 607448"/>
              <a:gd name="connsiteY36" fmla="*/ 581094 h 606874"/>
              <a:gd name="connsiteX37" fmla="*/ 587384 w 607448"/>
              <a:gd name="connsiteY37" fmla="*/ 581094 h 606874"/>
              <a:gd name="connsiteX38" fmla="*/ 455469 w 607448"/>
              <a:gd name="connsiteY38" fmla="*/ 309488 h 606874"/>
              <a:gd name="connsiteX39" fmla="*/ 454546 w 607448"/>
              <a:gd name="connsiteY39" fmla="*/ 303964 h 606874"/>
              <a:gd name="connsiteX40" fmla="*/ 458236 w 607448"/>
              <a:gd name="connsiteY40" fmla="*/ 299360 h 606874"/>
              <a:gd name="connsiteX41" fmla="*/ 285728 w 607448"/>
              <a:gd name="connsiteY41" fmla="*/ 0 h 606874"/>
              <a:gd name="connsiteX42" fmla="*/ 293106 w 607448"/>
              <a:gd name="connsiteY42" fmla="*/ 3683 h 606874"/>
              <a:gd name="connsiteX43" fmla="*/ 403778 w 607448"/>
              <a:gd name="connsiteY43" fmla="*/ 185080 h 606874"/>
              <a:gd name="connsiteX44" fmla="*/ 407467 w 607448"/>
              <a:gd name="connsiteY44" fmla="*/ 180476 h 606874"/>
              <a:gd name="connsiteX45" fmla="*/ 410234 w 607448"/>
              <a:gd name="connsiteY45" fmla="*/ 178635 h 606874"/>
              <a:gd name="connsiteX46" fmla="*/ 415768 w 607448"/>
              <a:gd name="connsiteY46" fmla="*/ 186922 h 606874"/>
              <a:gd name="connsiteX47" fmla="*/ 420379 w 607448"/>
              <a:gd name="connsiteY47" fmla="*/ 215467 h 606874"/>
              <a:gd name="connsiteX48" fmla="*/ 419457 w 607448"/>
              <a:gd name="connsiteY48" fmla="*/ 221912 h 606874"/>
              <a:gd name="connsiteX49" fmla="*/ 409312 w 607448"/>
              <a:gd name="connsiteY49" fmla="*/ 221912 h 606874"/>
              <a:gd name="connsiteX50" fmla="*/ 387177 w 607448"/>
              <a:gd name="connsiteY50" fmla="*/ 205338 h 606874"/>
              <a:gd name="connsiteX51" fmla="*/ 381644 w 607448"/>
              <a:gd name="connsiteY51" fmla="*/ 197051 h 606874"/>
              <a:gd name="connsiteX52" fmla="*/ 385333 w 607448"/>
              <a:gd name="connsiteY52" fmla="*/ 194288 h 606874"/>
              <a:gd name="connsiteX53" fmla="*/ 390867 w 607448"/>
              <a:gd name="connsiteY53" fmla="*/ 193368 h 606874"/>
              <a:gd name="connsiteX54" fmla="*/ 286650 w 607448"/>
              <a:gd name="connsiteY54" fmla="*/ 23941 h 606874"/>
              <a:gd name="connsiteX55" fmla="*/ 179668 w 607448"/>
              <a:gd name="connsiteY55" fmla="*/ 242170 h 606874"/>
              <a:gd name="connsiteX56" fmla="*/ 173212 w 607448"/>
              <a:gd name="connsiteY56" fmla="*/ 246774 h 606874"/>
              <a:gd name="connsiteX57" fmla="*/ 169523 w 607448"/>
              <a:gd name="connsiteY57" fmla="*/ 245853 h 606874"/>
              <a:gd name="connsiteX58" fmla="*/ 165834 w 607448"/>
              <a:gd name="connsiteY58" fmla="*/ 235724 h 606874"/>
              <a:gd name="connsiteX59" fmla="*/ 279272 w 607448"/>
              <a:gd name="connsiteY59" fmla="*/ 4604 h 606874"/>
              <a:gd name="connsiteX60" fmla="*/ 285728 w 607448"/>
              <a:gd name="connsiteY60" fmla="*/ 0 h 60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448" h="606874">
                <a:moveTo>
                  <a:pt x="144578" y="312118"/>
                </a:moveTo>
                <a:cubicBezTo>
                  <a:pt x="146423" y="313039"/>
                  <a:pt x="146423" y="315802"/>
                  <a:pt x="146423" y="318565"/>
                </a:cubicBezTo>
                <a:lnTo>
                  <a:pt x="144578" y="347115"/>
                </a:lnTo>
                <a:cubicBezTo>
                  <a:pt x="144578" y="352641"/>
                  <a:pt x="142733" y="356325"/>
                  <a:pt x="139966" y="356325"/>
                </a:cubicBezTo>
                <a:cubicBezTo>
                  <a:pt x="139044" y="356325"/>
                  <a:pt x="137199" y="355404"/>
                  <a:pt x="136277" y="354483"/>
                </a:cubicBezTo>
                <a:lnTo>
                  <a:pt x="132587" y="349878"/>
                </a:lnTo>
                <a:lnTo>
                  <a:pt x="20061" y="581042"/>
                </a:lnTo>
                <a:lnTo>
                  <a:pt x="287542" y="581042"/>
                </a:lnTo>
                <a:cubicBezTo>
                  <a:pt x="291232" y="581042"/>
                  <a:pt x="294921" y="583805"/>
                  <a:pt x="294921" y="588410"/>
                </a:cubicBezTo>
                <a:cubicBezTo>
                  <a:pt x="294921" y="593015"/>
                  <a:pt x="291232" y="595778"/>
                  <a:pt x="287542" y="595778"/>
                </a:cubicBezTo>
                <a:lnTo>
                  <a:pt x="8070" y="595778"/>
                </a:lnTo>
                <a:cubicBezTo>
                  <a:pt x="5303" y="595778"/>
                  <a:pt x="2536" y="594857"/>
                  <a:pt x="691" y="592094"/>
                </a:cubicBezTo>
                <a:cubicBezTo>
                  <a:pt x="-231" y="590252"/>
                  <a:pt x="-231" y="587489"/>
                  <a:pt x="691" y="584726"/>
                </a:cubicBezTo>
                <a:lnTo>
                  <a:pt x="118752" y="343431"/>
                </a:lnTo>
                <a:lnTo>
                  <a:pt x="113218" y="342510"/>
                </a:lnTo>
                <a:cubicBezTo>
                  <a:pt x="110451" y="342510"/>
                  <a:pt x="109529" y="341589"/>
                  <a:pt x="109529" y="340668"/>
                </a:cubicBezTo>
                <a:cubicBezTo>
                  <a:pt x="108606" y="337905"/>
                  <a:pt x="110451" y="335142"/>
                  <a:pt x="114140" y="331458"/>
                </a:cubicBezTo>
                <a:lnTo>
                  <a:pt x="135354" y="313039"/>
                </a:lnTo>
                <a:cubicBezTo>
                  <a:pt x="139044" y="310276"/>
                  <a:pt x="142733" y="309355"/>
                  <a:pt x="144578" y="312118"/>
                </a:cubicBezTo>
                <a:close/>
                <a:moveTo>
                  <a:pt x="458236" y="299360"/>
                </a:moveTo>
                <a:cubicBezTo>
                  <a:pt x="461926" y="297519"/>
                  <a:pt x="467461" y="299360"/>
                  <a:pt x="469306" y="303043"/>
                </a:cubicBezTo>
                <a:lnTo>
                  <a:pt x="606757" y="584777"/>
                </a:lnTo>
                <a:cubicBezTo>
                  <a:pt x="607679" y="587539"/>
                  <a:pt x="607679" y="590301"/>
                  <a:pt x="606757" y="592143"/>
                </a:cubicBezTo>
                <a:cubicBezTo>
                  <a:pt x="604912" y="594905"/>
                  <a:pt x="603067" y="595826"/>
                  <a:pt x="600299" y="595826"/>
                </a:cubicBezTo>
                <a:lnTo>
                  <a:pt x="365065" y="595826"/>
                </a:lnTo>
                <a:lnTo>
                  <a:pt x="366910" y="601350"/>
                </a:lnTo>
                <a:cubicBezTo>
                  <a:pt x="367832" y="603191"/>
                  <a:pt x="367832" y="604112"/>
                  <a:pt x="366910" y="605033"/>
                </a:cubicBezTo>
                <a:cubicBezTo>
                  <a:pt x="366910" y="605953"/>
                  <a:pt x="365065" y="606874"/>
                  <a:pt x="363220" y="606874"/>
                </a:cubicBezTo>
                <a:cubicBezTo>
                  <a:pt x="361375" y="606874"/>
                  <a:pt x="359530" y="606874"/>
                  <a:pt x="356763" y="605033"/>
                </a:cubicBezTo>
                <a:lnTo>
                  <a:pt x="330933" y="594905"/>
                </a:lnTo>
                <a:cubicBezTo>
                  <a:pt x="326321" y="592143"/>
                  <a:pt x="325398" y="589381"/>
                  <a:pt x="325398" y="588460"/>
                </a:cubicBezTo>
                <a:cubicBezTo>
                  <a:pt x="325398" y="586619"/>
                  <a:pt x="326321" y="583857"/>
                  <a:pt x="330933" y="582015"/>
                </a:cubicBezTo>
                <a:lnTo>
                  <a:pt x="356763" y="570967"/>
                </a:lnTo>
                <a:cubicBezTo>
                  <a:pt x="359530" y="570046"/>
                  <a:pt x="361375" y="570046"/>
                  <a:pt x="363220" y="570046"/>
                </a:cubicBezTo>
                <a:cubicBezTo>
                  <a:pt x="365065" y="570046"/>
                  <a:pt x="366910" y="570967"/>
                  <a:pt x="366910" y="570967"/>
                </a:cubicBezTo>
                <a:cubicBezTo>
                  <a:pt x="367832" y="571888"/>
                  <a:pt x="367832" y="573729"/>
                  <a:pt x="366910" y="575570"/>
                </a:cubicBezTo>
                <a:lnTo>
                  <a:pt x="365065" y="581094"/>
                </a:lnTo>
                <a:lnTo>
                  <a:pt x="587384" y="581094"/>
                </a:lnTo>
                <a:lnTo>
                  <a:pt x="455469" y="309488"/>
                </a:lnTo>
                <a:cubicBezTo>
                  <a:pt x="454546" y="307647"/>
                  <a:pt x="454546" y="305805"/>
                  <a:pt x="454546" y="303964"/>
                </a:cubicBezTo>
                <a:cubicBezTo>
                  <a:pt x="455469" y="302123"/>
                  <a:pt x="456391" y="300281"/>
                  <a:pt x="458236" y="299360"/>
                </a:cubicBezTo>
                <a:close/>
                <a:moveTo>
                  <a:pt x="285728" y="0"/>
                </a:moveTo>
                <a:cubicBezTo>
                  <a:pt x="289417" y="0"/>
                  <a:pt x="291262" y="921"/>
                  <a:pt x="293106" y="3683"/>
                </a:cubicBezTo>
                <a:lnTo>
                  <a:pt x="403778" y="185080"/>
                </a:lnTo>
                <a:lnTo>
                  <a:pt x="407467" y="180476"/>
                </a:lnTo>
                <a:cubicBezTo>
                  <a:pt x="408390" y="178635"/>
                  <a:pt x="409312" y="178635"/>
                  <a:pt x="410234" y="178635"/>
                </a:cubicBezTo>
                <a:cubicBezTo>
                  <a:pt x="413001" y="178635"/>
                  <a:pt x="415768" y="181397"/>
                  <a:pt x="415768" y="186922"/>
                </a:cubicBezTo>
                <a:lnTo>
                  <a:pt x="420379" y="215467"/>
                </a:lnTo>
                <a:cubicBezTo>
                  <a:pt x="420379" y="218229"/>
                  <a:pt x="420379" y="220992"/>
                  <a:pt x="419457" y="221912"/>
                </a:cubicBezTo>
                <a:cubicBezTo>
                  <a:pt x="416690" y="224675"/>
                  <a:pt x="413923" y="224675"/>
                  <a:pt x="409312" y="221912"/>
                </a:cubicBezTo>
                <a:lnTo>
                  <a:pt x="387177" y="205338"/>
                </a:lnTo>
                <a:cubicBezTo>
                  <a:pt x="382566" y="202576"/>
                  <a:pt x="380722" y="198892"/>
                  <a:pt x="381644" y="197051"/>
                </a:cubicBezTo>
                <a:cubicBezTo>
                  <a:pt x="381644" y="196130"/>
                  <a:pt x="382566" y="194288"/>
                  <a:pt x="385333" y="194288"/>
                </a:cubicBezTo>
                <a:lnTo>
                  <a:pt x="390867" y="193368"/>
                </a:lnTo>
                <a:lnTo>
                  <a:pt x="286650" y="23941"/>
                </a:lnTo>
                <a:lnTo>
                  <a:pt x="179668" y="242170"/>
                </a:lnTo>
                <a:cubicBezTo>
                  <a:pt x="178745" y="244932"/>
                  <a:pt x="175978" y="246774"/>
                  <a:pt x="173212" y="246774"/>
                </a:cubicBezTo>
                <a:cubicBezTo>
                  <a:pt x="172289" y="246774"/>
                  <a:pt x="170445" y="246774"/>
                  <a:pt x="169523" y="245853"/>
                </a:cubicBezTo>
                <a:cubicBezTo>
                  <a:pt x="165834" y="244012"/>
                  <a:pt x="163989" y="239408"/>
                  <a:pt x="165834" y="235724"/>
                </a:cubicBezTo>
                <a:lnTo>
                  <a:pt x="279272" y="4604"/>
                </a:lnTo>
                <a:cubicBezTo>
                  <a:pt x="281117" y="1842"/>
                  <a:pt x="282961" y="0"/>
                  <a:pt x="285728" y="0"/>
                </a:cubicBezTo>
                <a:close/>
              </a:path>
            </a:pathLst>
          </a:custGeom>
          <a:solidFill>
            <a:schemeClr val="tx1"/>
          </a:solidFill>
          <a:ln w="28575">
            <a:solidFill>
              <a:schemeClr val="bg1"/>
            </a:solidFill>
          </a:ln>
          <a:effectLst>
            <a:reflection blurRad="6350" stA="0" endPos="35000" dir="5400000" sy="-100000" algn="bl" rotWithShape="0"/>
          </a:effectLst>
        </p:spPr>
        <p:txBody>
          <a:bodyPr anchor="ctr"/>
          <a:lstStyle/>
          <a:p>
            <a:pPr algn="ctr">
              <a:defRPr/>
            </a:pPr>
            <a:endParaRPr lang="zh-CN" altLang="en-US" sz="4500" dirty="0">
              <a:solidFill>
                <a:schemeClr val="bg1"/>
              </a:solidFill>
            </a:endParaRPr>
          </a:p>
        </p:txBody>
      </p:sp>
      <p:sp>
        <p:nvSpPr>
          <p:cNvPr id="5" name="文本框 9">
            <a:extLst>
              <a:ext uri="{FF2B5EF4-FFF2-40B4-BE49-F238E27FC236}">
                <a16:creationId xmlns:a16="http://schemas.microsoft.com/office/drawing/2014/main" id="{92E416A2-8F8D-6749-9271-8C2D97EE6A51}"/>
              </a:ext>
            </a:extLst>
          </p:cNvPr>
          <p:cNvSpPr txBox="1">
            <a:spLocks noChangeArrowheads="1"/>
          </p:cNvSpPr>
          <p:nvPr/>
        </p:nvSpPr>
        <p:spPr bwMode="auto">
          <a:xfrm>
            <a:off x="3568308" y="2749958"/>
            <a:ext cx="1577975"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9600" dirty="0">
                <a:solidFill>
                  <a:schemeClr val="tx2"/>
                </a:solidFill>
              </a:rPr>
              <a:t>1</a:t>
            </a:r>
            <a:endParaRPr lang="zh-CN" altLang="en-US" sz="6600" dirty="0">
              <a:solidFill>
                <a:schemeClr val="tx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lvl="0"/>
            <a:r>
              <a:rPr lang="en-US" dirty="0"/>
              <a:t>Background of Lottery Chain</a:t>
            </a:r>
          </a:p>
        </p:txBody>
      </p:sp>
      <p:sp>
        <p:nvSpPr>
          <p:cNvPr id="98" name="Google Shape;98;p15"/>
          <p:cNvSpPr txBox="1">
            <a:spLocks noGrp="1"/>
          </p:cNvSpPr>
          <p:nvPr>
            <p:ph type="body" idx="1"/>
          </p:nvPr>
        </p:nvSpPr>
        <p:spPr>
          <a:xfrm>
            <a:off x="729450" y="2078874"/>
            <a:ext cx="7688700" cy="2312369"/>
          </a:xfrm>
          <a:prstGeom prst="rect">
            <a:avLst/>
          </a:prstGeom>
        </p:spPr>
        <p:txBody>
          <a:bodyPr spcFirstLastPara="1" wrap="square" lIns="91425" tIns="91425" rIns="91425" bIns="91425" anchor="t" anchorCtr="0">
            <a:noAutofit/>
          </a:bodyPr>
          <a:lstStyle/>
          <a:p>
            <a:pPr marL="285750" indent="-285750">
              <a:spcAft>
                <a:spcPts val="1600"/>
              </a:spcAft>
            </a:pPr>
            <a:r>
              <a:rPr lang="en-US" dirty="0">
                <a:latin typeface="Calibri" panose="020F0502020204030204" pitchFamily="34" charset="0"/>
                <a:cs typeface="Calibri" panose="020F0502020204030204" pitchFamily="34" charset="0"/>
              </a:rPr>
              <a:t>By storing data across its peer-to-peer network, the blockchain eliminates a number of risks that come with data being held centrally. It is suitable for lottery because of its </a:t>
            </a:r>
            <a:r>
              <a:rPr lang="en-US" dirty="0" err="1">
                <a:latin typeface="Calibri" panose="020F0502020204030204" pitchFamily="34" charset="0"/>
                <a:cs typeface="Calibri" panose="020F0502020204030204" pitchFamily="34" charset="0"/>
              </a:rPr>
              <a:t>decentralisation</a:t>
            </a:r>
            <a:r>
              <a:rPr lang="en-US" dirty="0">
                <a:latin typeface="Calibri" panose="020F0502020204030204" pitchFamily="34" charset="0"/>
                <a:cs typeface="Calibri" panose="020F0502020204030204" pitchFamily="34" charset="0"/>
              </a:rPr>
              <a:t>.</a:t>
            </a:r>
          </a:p>
          <a:p>
            <a:pPr marL="285750" indent="-285750">
              <a:spcAft>
                <a:spcPts val="1600"/>
              </a:spcAft>
            </a:pPr>
            <a:r>
              <a:rPr lang="en-US" dirty="0">
                <a:latin typeface="Calibri" panose="020F0502020204030204" pitchFamily="34" charset="0"/>
                <a:cs typeface="Calibri" panose="020F0502020204030204" pitchFamily="34" charset="0"/>
              </a:rPr>
              <a:t>People join the chain though P2P network. Anyone can buy arbitrary amount of unit lotteries and broadcast their transaction with a period of confirmation.</a:t>
            </a:r>
          </a:p>
          <a:p>
            <a:pPr marL="285750" indent="-285750">
              <a:spcAft>
                <a:spcPts val="1600"/>
              </a:spcAft>
            </a:pPr>
            <a:r>
              <a:rPr lang="en-US" dirty="0">
                <a:latin typeface="Calibri" panose="020F0502020204030204" pitchFamily="34" charset="0"/>
                <a:cs typeface="Calibri" panose="020F0502020204030204" pitchFamily="34" charset="0"/>
              </a:rPr>
              <a:t>The fairness of the lottery chain is reflected in that everyone will make a consensus of the winner. The prize goes to the account of winner and the remain benefit goes to the account of beneficiary.</a:t>
            </a:r>
          </a:p>
        </p:txBody>
      </p:sp>
      <p:pic>
        <p:nvPicPr>
          <p:cNvPr id="4"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22DCDE6-DF9E-E048-9E21-A03B57F0CE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771788" y="1318650"/>
            <a:ext cx="7646062" cy="535200"/>
          </a:xfrm>
          <a:prstGeom prst="rect">
            <a:avLst/>
          </a:prstGeom>
        </p:spPr>
        <p:txBody>
          <a:bodyPr spcFirstLastPara="1" wrap="square" lIns="91425" tIns="91425" rIns="91425" bIns="91425" anchor="t" anchorCtr="0">
            <a:noAutofit/>
          </a:bodyPr>
          <a:lstStyle/>
          <a:p>
            <a:pPr lvl="0"/>
            <a:r>
              <a:rPr lang="en-US" dirty="0"/>
              <a:t>Advantages of Lottery Chain</a:t>
            </a:r>
          </a:p>
        </p:txBody>
      </p:sp>
      <p:pic>
        <p:nvPicPr>
          <p:cNvPr id="9" name="图片 1">
            <a:extLst>
              <a:ext uri="{FF2B5EF4-FFF2-40B4-BE49-F238E27FC236}">
                <a16:creationId xmlns:a16="http://schemas.microsoft.com/office/drawing/2014/main" id="{A3A6E4E9-D37C-E043-B880-C728EB4EC0E2}"/>
              </a:ext>
            </a:extLst>
          </p:cNvPr>
          <p:cNvPicPr>
            <a:picLocks noChangeAspect="1"/>
          </p:cNvPicPr>
          <p:nvPr/>
        </p:nvPicPr>
        <p:blipFill>
          <a:blip r:embed="rId3"/>
          <a:stretch>
            <a:fillRect/>
          </a:stretch>
        </p:blipFill>
        <p:spPr>
          <a:xfrm>
            <a:off x="1482041" y="2113826"/>
            <a:ext cx="6183218" cy="2533675"/>
          </a:xfrm>
          <a:prstGeom prst="rect">
            <a:avLst/>
          </a:prstGeom>
        </p:spPr>
      </p:pic>
      <p:pic>
        <p:nvPicPr>
          <p:cNvPr id="11"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9B0F74DB-B808-F246-8BDA-AFEB4C5520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22450"/>
            <a:ext cx="7688400" cy="867077"/>
          </a:xfrm>
          <a:prstGeom prst="rect">
            <a:avLst/>
          </a:prstGeom>
        </p:spPr>
        <p:txBody>
          <a:bodyPr spcFirstLastPara="1" wrap="square" lIns="91425" tIns="91425" rIns="91425" bIns="91425" anchor="t" anchorCtr="0">
            <a:noAutofit/>
          </a:bodyPr>
          <a:lstStyle/>
          <a:p>
            <a:pPr lvl="0"/>
            <a:r>
              <a:rPr lang="en-HK" altLang="zh-CN" dirty="0">
                <a:latin typeface="Arial" panose="020B0604020202020204" pitchFamily="34" charset="0"/>
                <a:cs typeface="Arial" panose="020B0604020202020204" pitchFamily="34" charset="0"/>
              </a:rPr>
              <a:t>Framework of Lottery Chain</a:t>
            </a:r>
          </a:p>
        </p:txBody>
      </p:sp>
      <p:sp>
        <p:nvSpPr>
          <p:cNvPr id="3" name="triangle_14203">
            <a:extLst>
              <a:ext uri="{FF2B5EF4-FFF2-40B4-BE49-F238E27FC236}">
                <a16:creationId xmlns:a16="http://schemas.microsoft.com/office/drawing/2014/main" id="{290D428E-F32E-7549-84E6-FC436C4A5BF2}"/>
              </a:ext>
            </a:extLst>
          </p:cNvPr>
          <p:cNvSpPr>
            <a:spLocks noChangeAspect="1"/>
          </p:cNvSpPr>
          <p:nvPr/>
        </p:nvSpPr>
        <p:spPr bwMode="auto">
          <a:xfrm>
            <a:off x="3298838" y="2234106"/>
            <a:ext cx="2234363" cy="2232248"/>
          </a:xfrm>
          <a:custGeom>
            <a:avLst/>
            <a:gdLst>
              <a:gd name="connsiteX0" fmla="*/ 144578 w 607448"/>
              <a:gd name="connsiteY0" fmla="*/ 312118 h 606874"/>
              <a:gd name="connsiteX1" fmla="*/ 146423 w 607448"/>
              <a:gd name="connsiteY1" fmla="*/ 318565 h 606874"/>
              <a:gd name="connsiteX2" fmla="*/ 144578 w 607448"/>
              <a:gd name="connsiteY2" fmla="*/ 347115 h 606874"/>
              <a:gd name="connsiteX3" fmla="*/ 139966 w 607448"/>
              <a:gd name="connsiteY3" fmla="*/ 356325 h 606874"/>
              <a:gd name="connsiteX4" fmla="*/ 136277 w 607448"/>
              <a:gd name="connsiteY4" fmla="*/ 354483 h 606874"/>
              <a:gd name="connsiteX5" fmla="*/ 132587 w 607448"/>
              <a:gd name="connsiteY5" fmla="*/ 349878 h 606874"/>
              <a:gd name="connsiteX6" fmla="*/ 20061 w 607448"/>
              <a:gd name="connsiteY6" fmla="*/ 581042 h 606874"/>
              <a:gd name="connsiteX7" fmla="*/ 287542 w 607448"/>
              <a:gd name="connsiteY7" fmla="*/ 581042 h 606874"/>
              <a:gd name="connsiteX8" fmla="*/ 294921 w 607448"/>
              <a:gd name="connsiteY8" fmla="*/ 588410 h 606874"/>
              <a:gd name="connsiteX9" fmla="*/ 287542 w 607448"/>
              <a:gd name="connsiteY9" fmla="*/ 595778 h 606874"/>
              <a:gd name="connsiteX10" fmla="*/ 8070 w 607448"/>
              <a:gd name="connsiteY10" fmla="*/ 595778 h 606874"/>
              <a:gd name="connsiteX11" fmla="*/ 691 w 607448"/>
              <a:gd name="connsiteY11" fmla="*/ 592094 h 606874"/>
              <a:gd name="connsiteX12" fmla="*/ 691 w 607448"/>
              <a:gd name="connsiteY12" fmla="*/ 584726 h 606874"/>
              <a:gd name="connsiteX13" fmla="*/ 118752 w 607448"/>
              <a:gd name="connsiteY13" fmla="*/ 343431 h 606874"/>
              <a:gd name="connsiteX14" fmla="*/ 113218 w 607448"/>
              <a:gd name="connsiteY14" fmla="*/ 342510 h 606874"/>
              <a:gd name="connsiteX15" fmla="*/ 109529 w 607448"/>
              <a:gd name="connsiteY15" fmla="*/ 340668 h 606874"/>
              <a:gd name="connsiteX16" fmla="*/ 114140 w 607448"/>
              <a:gd name="connsiteY16" fmla="*/ 331458 h 606874"/>
              <a:gd name="connsiteX17" fmla="*/ 135354 w 607448"/>
              <a:gd name="connsiteY17" fmla="*/ 313039 h 606874"/>
              <a:gd name="connsiteX18" fmla="*/ 144578 w 607448"/>
              <a:gd name="connsiteY18" fmla="*/ 312118 h 606874"/>
              <a:gd name="connsiteX19" fmla="*/ 458236 w 607448"/>
              <a:gd name="connsiteY19" fmla="*/ 299360 h 606874"/>
              <a:gd name="connsiteX20" fmla="*/ 469306 w 607448"/>
              <a:gd name="connsiteY20" fmla="*/ 303043 h 606874"/>
              <a:gd name="connsiteX21" fmla="*/ 606757 w 607448"/>
              <a:gd name="connsiteY21" fmla="*/ 584777 h 606874"/>
              <a:gd name="connsiteX22" fmla="*/ 606757 w 607448"/>
              <a:gd name="connsiteY22" fmla="*/ 592143 h 606874"/>
              <a:gd name="connsiteX23" fmla="*/ 600299 w 607448"/>
              <a:gd name="connsiteY23" fmla="*/ 595826 h 606874"/>
              <a:gd name="connsiteX24" fmla="*/ 365065 w 607448"/>
              <a:gd name="connsiteY24" fmla="*/ 595826 h 606874"/>
              <a:gd name="connsiteX25" fmla="*/ 366910 w 607448"/>
              <a:gd name="connsiteY25" fmla="*/ 601350 h 606874"/>
              <a:gd name="connsiteX26" fmla="*/ 366910 w 607448"/>
              <a:gd name="connsiteY26" fmla="*/ 605033 h 606874"/>
              <a:gd name="connsiteX27" fmla="*/ 363220 w 607448"/>
              <a:gd name="connsiteY27" fmla="*/ 606874 h 606874"/>
              <a:gd name="connsiteX28" fmla="*/ 356763 w 607448"/>
              <a:gd name="connsiteY28" fmla="*/ 605033 h 606874"/>
              <a:gd name="connsiteX29" fmla="*/ 330933 w 607448"/>
              <a:gd name="connsiteY29" fmla="*/ 594905 h 606874"/>
              <a:gd name="connsiteX30" fmla="*/ 325398 w 607448"/>
              <a:gd name="connsiteY30" fmla="*/ 588460 h 606874"/>
              <a:gd name="connsiteX31" fmla="*/ 330933 w 607448"/>
              <a:gd name="connsiteY31" fmla="*/ 582015 h 606874"/>
              <a:gd name="connsiteX32" fmla="*/ 356763 w 607448"/>
              <a:gd name="connsiteY32" fmla="*/ 570967 h 606874"/>
              <a:gd name="connsiteX33" fmla="*/ 363220 w 607448"/>
              <a:gd name="connsiteY33" fmla="*/ 570046 h 606874"/>
              <a:gd name="connsiteX34" fmla="*/ 366910 w 607448"/>
              <a:gd name="connsiteY34" fmla="*/ 570967 h 606874"/>
              <a:gd name="connsiteX35" fmla="*/ 366910 w 607448"/>
              <a:gd name="connsiteY35" fmla="*/ 575570 h 606874"/>
              <a:gd name="connsiteX36" fmla="*/ 365065 w 607448"/>
              <a:gd name="connsiteY36" fmla="*/ 581094 h 606874"/>
              <a:gd name="connsiteX37" fmla="*/ 587384 w 607448"/>
              <a:gd name="connsiteY37" fmla="*/ 581094 h 606874"/>
              <a:gd name="connsiteX38" fmla="*/ 455469 w 607448"/>
              <a:gd name="connsiteY38" fmla="*/ 309488 h 606874"/>
              <a:gd name="connsiteX39" fmla="*/ 454546 w 607448"/>
              <a:gd name="connsiteY39" fmla="*/ 303964 h 606874"/>
              <a:gd name="connsiteX40" fmla="*/ 458236 w 607448"/>
              <a:gd name="connsiteY40" fmla="*/ 299360 h 606874"/>
              <a:gd name="connsiteX41" fmla="*/ 285728 w 607448"/>
              <a:gd name="connsiteY41" fmla="*/ 0 h 606874"/>
              <a:gd name="connsiteX42" fmla="*/ 293106 w 607448"/>
              <a:gd name="connsiteY42" fmla="*/ 3683 h 606874"/>
              <a:gd name="connsiteX43" fmla="*/ 403778 w 607448"/>
              <a:gd name="connsiteY43" fmla="*/ 185080 h 606874"/>
              <a:gd name="connsiteX44" fmla="*/ 407467 w 607448"/>
              <a:gd name="connsiteY44" fmla="*/ 180476 h 606874"/>
              <a:gd name="connsiteX45" fmla="*/ 410234 w 607448"/>
              <a:gd name="connsiteY45" fmla="*/ 178635 h 606874"/>
              <a:gd name="connsiteX46" fmla="*/ 415768 w 607448"/>
              <a:gd name="connsiteY46" fmla="*/ 186922 h 606874"/>
              <a:gd name="connsiteX47" fmla="*/ 420379 w 607448"/>
              <a:gd name="connsiteY47" fmla="*/ 215467 h 606874"/>
              <a:gd name="connsiteX48" fmla="*/ 419457 w 607448"/>
              <a:gd name="connsiteY48" fmla="*/ 221912 h 606874"/>
              <a:gd name="connsiteX49" fmla="*/ 409312 w 607448"/>
              <a:gd name="connsiteY49" fmla="*/ 221912 h 606874"/>
              <a:gd name="connsiteX50" fmla="*/ 387177 w 607448"/>
              <a:gd name="connsiteY50" fmla="*/ 205338 h 606874"/>
              <a:gd name="connsiteX51" fmla="*/ 381644 w 607448"/>
              <a:gd name="connsiteY51" fmla="*/ 197051 h 606874"/>
              <a:gd name="connsiteX52" fmla="*/ 385333 w 607448"/>
              <a:gd name="connsiteY52" fmla="*/ 194288 h 606874"/>
              <a:gd name="connsiteX53" fmla="*/ 390867 w 607448"/>
              <a:gd name="connsiteY53" fmla="*/ 193368 h 606874"/>
              <a:gd name="connsiteX54" fmla="*/ 286650 w 607448"/>
              <a:gd name="connsiteY54" fmla="*/ 23941 h 606874"/>
              <a:gd name="connsiteX55" fmla="*/ 179668 w 607448"/>
              <a:gd name="connsiteY55" fmla="*/ 242170 h 606874"/>
              <a:gd name="connsiteX56" fmla="*/ 173212 w 607448"/>
              <a:gd name="connsiteY56" fmla="*/ 246774 h 606874"/>
              <a:gd name="connsiteX57" fmla="*/ 169523 w 607448"/>
              <a:gd name="connsiteY57" fmla="*/ 245853 h 606874"/>
              <a:gd name="connsiteX58" fmla="*/ 165834 w 607448"/>
              <a:gd name="connsiteY58" fmla="*/ 235724 h 606874"/>
              <a:gd name="connsiteX59" fmla="*/ 279272 w 607448"/>
              <a:gd name="connsiteY59" fmla="*/ 4604 h 606874"/>
              <a:gd name="connsiteX60" fmla="*/ 285728 w 607448"/>
              <a:gd name="connsiteY60" fmla="*/ 0 h 60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448" h="606874">
                <a:moveTo>
                  <a:pt x="144578" y="312118"/>
                </a:moveTo>
                <a:cubicBezTo>
                  <a:pt x="146423" y="313039"/>
                  <a:pt x="146423" y="315802"/>
                  <a:pt x="146423" y="318565"/>
                </a:cubicBezTo>
                <a:lnTo>
                  <a:pt x="144578" y="347115"/>
                </a:lnTo>
                <a:cubicBezTo>
                  <a:pt x="144578" y="352641"/>
                  <a:pt x="142733" y="356325"/>
                  <a:pt x="139966" y="356325"/>
                </a:cubicBezTo>
                <a:cubicBezTo>
                  <a:pt x="139044" y="356325"/>
                  <a:pt x="137199" y="355404"/>
                  <a:pt x="136277" y="354483"/>
                </a:cubicBezTo>
                <a:lnTo>
                  <a:pt x="132587" y="349878"/>
                </a:lnTo>
                <a:lnTo>
                  <a:pt x="20061" y="581042"/>
                </a:lnTo>
                <a:lnTo>
                  <a:pt x="287542" y="581042"/>
                </a:lnTo>
                <a:cubicBezTo>
                  <a:pt x="291232" y="581042"/>
                  <a:pt x="294921" y="583805"/>
                  <a:pt x="294921" y="588410"/>
                </a:cubicBezTo>
                <a:cubicBezTo>
                  <a:pt x="294921" y="593015"/>
                  <a:pt x="291232" y="595778"/>
                  <a:pt x="287542" y="595778"/>
                </a:cubicBezTo>
                <a:lnTo>
                  <a:pt x="8070" y="595778"/>
                </a:lnTo>
                <a:cubicBezTo>
                  <a:pt x="5303" y="595778"/>
                  <a:pt x="2536" y="594857"/>
                  <a:pt x="691" y="592094"/>
                </a:cubicBezTo>
                <a:cubicBezTo>
                  <a:pt x="-231" y="590252"/>
                  <a:pt x="-231" y="587489"/>
                  <a:pt x="691" y="584726"/>
                </a:cubicBezTo>
                <a:lnTo>
                  <a:pt x="118752" y="343431"/>
                </a:lnTo>
                <a:lnTo>
                  <a:pt x="113218" y="342510"/>
                </a:lnTo>
                <a:cubicBezTo>
                  <a:pt x="110451" y="342510"/>
                  <a:pt x="109529" y="341589"/>
                  <a:pt x="109529" y="340668"/>
                </a:cubicBezTo>
                <a:cubicBezTo>
                  <a:pt x="108606" y="337905"/>
                  <a:pt x="110451" y="335142"/>
                  <a:pt x="114140" y="331458"/>
                </a:cubicBezTo>
                <a:lnTo>
                  <a:pt x="135354" y="313039"/>
                </a:lnTo>
                <a:cubicBezTo>
                  <a:pt x="139044" y="310276"/>
                  <a:pt x="142733" y="309355"/>
                  <a:pt x="144578" y="312118"/>
                </a:cubicBezTo>
                <a:close/>
                <a:moveTo>
                  <a:pt x="458236" y="299360"/>
                </a:moveTo>
                <a:cubicBezTo>
                  <a:pt x="461926" y="297519"/>
                  <a:pt x="467461" y="299360"/>
                  <a:pt x="469306" y="303043"/>
                </a:cubicBezTo>
                <a:lnTo>
                  <a:pt x="606757" y="584777"/>
                </a:lnTo>
                <a:cubicBezTo>
                  <a:pt x="607679" y="587539"/>
                  <a:pt x="607679" y="590301"/>
                  <a:pt x="606757" y="592143"/>
                </a:cubicBezTo>
                <a:cubicBezTo>
                  <a:pt x="604912" y="594905"/>
                  <a:pt x="603067" y="595826"/>
                  <a:pt x="600299" y="595826"/>
                </a:cubicBezTo>
                <a:lnTo>
                  <a:pt x="365065" y="595826"/>
                </a:lnTo>
                <a:lnTo>
                  <a:pt x="366910" y="601350"/>
                </a:lnTo>
                <a:cubicBezTo>
                  <a:pt x="367832" y="603191"/>
                  <a:pt x="367832" y="604112"/>
                  <a:pt x="366910" y="605033"/>
                </a:cubicBezTo>
                <a:cubicBezTo>
                  <a:pt x="366910" y="605953"/>
                  <a:pt x="365065" y="606874"/>
                  <a:pt x="363220" y="606874"/>
                </a:cubicBezTo>
                <a:cubicBezTo>
                  <a:pt x="361375" y="606874"/>
                  <a:pt x="359530" y="606874"/>
                  <a:pt x="356763" y="605033"/>
                </a:cubicBezTo>
                <a:lnTo>
                  <a:pt x="330933" y="594905"/>
                </a:lnTo>
                <a:cubicBezTo>
                  <a:pt x="326321" y="592143"/>
                  <a:pt x="325398" y="589381"/>
                  <a:pt x="325398" y="588460"/>
                </a:cubicBezTo>
                <a:cubicBezTo>
                  <a:pt x="325398" y="586619"/>
                  <a:pt x="326321" y="583857"/>
                  <a:pt x="330933" y="582015"/>
                </a:cubicBezTo>
                <a:lnTo>
                  <a:pt x="356763" y="570967"/>
                </a:lnTo>
                <a:cubicBezTo>
                  <a:pt x="359530" y="570046"/>
                  <a:pt x="361375" y="570046"/>
                  <a:pt x="363220" y="570046"/>
                </a:cubicBezTo>
                <a:cubicBezTo>
                  <a:pt x="365065" y="570046"/>
                  <a:pt x="366910" y="570967"/>
                  <a:pt x="366910" y="570967"/>
                </a:cubicBezTo>
                <a:cubicBezTo>
                  <a:pt x="367832" y="571888"/>
                  <a:pt x="367832" y="573729"/>
                  <a:pt x="366910" y="575570"/>
                </a:cubicBezTo>
                <a:lnTo>
                  <a:pt x="365065" y="581094"/>
                </a:lnTo>
                <a:lnTo>
                  <a:pt x="587384" y="581094"/>
                </a:lnTo>
                <a:lnTo>
                  <a:pt x="455469" y="309488"/>
                </a:lnTo>
                <a:cubicBezTo>
                  <a:pt x="454546" y="307647"/>
                  <a:pt x="454546" y="305805"/>
                  <a:pt x="454546" y="303964"/>
                </a:cubicBezTo>
                <a:cubicBezTo>
                  <a:pt x="455469" y="302123"/>
                  <a:pt x="456391" y="300281"/>
                  <a:pt x="458236" y="299360"/>
                </a:cubicBezTo>
                <a:close/>
                <a:moveTo>
                  <a:pt x="285728" y="0"/>
                </a:moveTo>
                <a:cubicBezTo>
                  <a:pt x="289417" y="0"/>
                  <a:pt x="291262" y="921"/>
                  <a:pt x="293106" y="3683"/>
                </a:cubicBezTo>
                <a:lnTo>
                  <a:pt x="403778" y="185080"/>
                </a:lnTo>
                <a:lnTo>
                  <a:pt x="407467" y="180476"/>
                </a:lnTo>
                <a:cubicBezTo>
                  <a:pt x="408390" y="178635"/>
                  <a:pt x="409312" y="178635"/>
                  <a:pt x="410234" y="178635"/>
                </a:cubicBezTo>
                <a:cubicBezTo>
                  <a:pt x="413001" y="178635"/>
                  <a:pt x="415768" y="181397"/>
                  <a:pt x="415768" y="186922"/>
                </a:cubicBezTo>
                <a:lnTo>
                  <a:pt x="420379" y="215467"/>
                </a:lnTo>
                <a:cubicBezTo>
                  <a:pt x="420379" y="218229"/>
                  <a:pt x="420379" y="220992"/>
                  <a:pt x="419457" y="221912"/>
                </a:cubicBezTo>
                <a:cubicBezTo>
                  <a:pt x="416690" y="224675"/>
                  <a:pt x="413923" y="224675"/>
                  <a:pt x="409312" y="221912"/>
                </a:cubicBezTo>
                <a:lnTo>
                  <a:pt x="387177" y="205338"/>
                </a:lnTo>
                <a:cubicBezTo>
                  <a:pt x="382566" y="202576"/>
                  <a:pt x="380722" y="198892"/>
                  <a:pt x="381644" y="197051"/>
                </a:cubicBezTo>
                <a:cubicBezTo>
                  <a:pt x="381644" y="196130"/>
                  <a:pt x="382566" y="194288"/>
                  <a:pt x="385333" y="194288"/>
                </a:cubicBezTo>
                <a:lnTo>
                  <a:pt x="390867" y="193368"/>
                </a:lnTo>
                <a:lnTo>
                  <a:pt x="286650" y="23941"/>
                </a:lnTo>
                <a:lnTo>
                  <a:pt x="179668" y="242170"/>
                </a:lnTo>
                <a:cubicBezTo>
                  <a:pt x="178745" y="244932"/>
                  <a:pt x="175978" y="246774"/>
                  <a:pt x="173212" y="246774"/>
                </a:cubicBezTo>
                <a:cubicBezTo>
                  <a:pt x="172289" y="246774"/>
                  <a:pt x="170445" y="246774"/>
                  <a:pt x="169523" y="245853"/>
                </a:cubicBezTo>
                <a:cubicBezTo>
                  <a:pt x="165834" y="244012"/>
                  <a:pt x="163989" y="239408"/>
                  <a:pt x="165834" y="235724"/>
                </a:cubicBezTo>
                <a:lnTo>
                  <a:pt x="279272" y="4604"/>
                </a:lnTo>
                <a:cubicBezTo>
                  <a:pt x="281117" y="1842"/>
                  <a:pt x="282961" y="0"/>
                  <a:pt x="285728" y="0"/>
                </a:cubicBezTo>
                <a:close/>
              </a:path>
            </a:pathLst>
          </a:custGeom>
          <a:solidFill>
            <a:schemeClr val="tx1"/>
          </a:solidFill>
          <a:ln w="28575">
            <a:solidFill>
              <a:schemeClr val="bg1"/>
            </a:solidFill>
          </a:ln>
          <a:effectLst>
            <a:reflection blurRad="6350" stA="0" endPos="35000" dir="5400000" sy="-100000" algn="bl" rotWithShape="0"/>
          </a:effectLst>
        </p:spPr>
        <p:txBody>
          <a:bodyPr anchor="ctr"/>
          <a:lstStyle/>
          <a:p>
            <a:pPr algn="ctr">
              <a:defRPr/>
            </a:pPr>
            <a:endParaRPr lang="zh-CN" altLang="en-US" sz="4500" dirty="0">
              <a:solidFill>
                <a:schemeClr val="bg1"/>
              </a:solidFill>
            </a:endParaRPr>
          </a:p>
        </p:txBody>
      </p:sp>
      <p:sp>
        <p:nvSpPr>
          <p:cNvPr id="5" name="文本框 9">
            <a:extLst>
              <a:ext uri="{FF2B5EF4-FFF2-40B4-BE49-F238E27FC236}">
                <a16:creationId xmlns:a16="http://schemas.microsoft.com/office/drawing/2014/main" id="{92E416A2-8F8D-6749-9271-8C2D97EE6A51}"/>
              </a:ext>
            </a:extLst>
          </p:cNvPr>
          <p:cNvSpPr txBox="1">
            <a:spLocks noChangeArrowheads="1"/>
          </p:cNvSpPr>
          <p:nvPr/>
        </p:nvSpPr>
        <p:spPr bwMode="auto">
          <a:xfrm>
            <a:off x="3627031" y="2775125"/>
            <a:ext cx="157797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9600" dirty="0">
                <a:solidFill>
                  <a:schemeClr val="tx2"/>
                </a:solidFill>
              </a:rPr>
              <a:t>2</a:t>
            </a:r>
            <a:endParaRPr lang="zh-CN" altLang="en-US" sz="6600" dirty="0">
              <a:solidFill>
                <a:schemeClr val="tx2"/>
              </a:solidFill>
            </a:endParaRPr>
          </a:p>
        </p:txBody>
      </p:sp>
    </p:spTree>
    <p:extLst>
      <p:ext uri="{BB962C8B-B14F-4D97-AF65-F5344CB8AC3E}">
        <p14:creationId xmlns:p14="http://schemas.microsoft.com/office/powerpoint/2010/main" val="2871474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30000" y="1318650"/>
            <a:ext cx="3300900" cy="677930"/>
          </a:xfrm>
          <a:prstGeom prst="rect">
            <a:avLst/>
          </a:prstGeom>
        </p:spPr>
        <p:txBody>
          <a:bodyPr spcFirstLastPara="1" wrap="square" lIns="91425" tIns="91425" rIns="91425" bIns="91425" anchor="t" anchorCtr="0">
            <a:noAutofit/>
          </a:bodyPr>
          <a:lstStyle/>
          <a:p>
            <a:pPr lvl="0"/>
            <a:r>
              <a:rPr lang="en-US" dirty="0"/>
              <a:t>Truffle</a:t>
            </a:r>
            <a:br>
              <a:rPr lang="en-US" dirty="0"/>
            </a:br>
            <a:r>
              <a:rPr lang="en-US" dirty="0"/>
              <a:t>Suite</a:t>
            </a:r>
          </a:p>
        </p:txBody>
      </p:sp>
      <p:pic>
        <p:nvPicPr>
          <p:cNvPr id="4"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A0CC5E60-C413-6A43-810C-B4E6CE1AF2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8E90A2E7-C7E4-C145-8459-18A669DDFBCC}"/>
              </a:ext>
            </a:extLst>
          </p:cNvPr>
          <p:cNvSpPr/>
          <p:nvPr/>
        </p:nvSpPr>
        <p:spPr>
          <a:xfrm>
            <a:off x="3012776" y="757779"/>
            <a:ext cx="4995644" cy="2246769"/>
          </a:xfrm>
          <a:prstGeom prst="rect">
            <a:avLst/>
          </a:prstGeom>
        </p:spPr>
        <p:txBody>
          <a:bodyPr wrap="square">
            <a:spAutoFit/>
          </a:bodyPr>
          <a:lstStyle/>
          <a:p>
            <a:r>
              <a:rPr lang="en-US" b="1" dirty="0">
                <a:solidFill>
                  <a:schemeClr val="accent1"/>
                </a:solidFill>
                <a:latin typeface="Calibri" panose="020F0502020204030204" pitchFamily="34" charset="0"/>
                <a:cs typeface="Calibri" panose="020F0502020204030204" pitchFamily="34" charset="0"/>
              </a:rPr>
              <a:t>Modules</a:t>
            </a:r>
          </a:p>
          <a:p>
            <a:endParaRPr lang="en-US"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solidFill>
                  <a:schemeClr val="accent1"/>
                </a:solidFill>
                <a:latin typeface="Calibri" panose="020F0502020204030204" pitchFamily="34" charset="0"/>
                <a:cs typeface="Calibri" panose="020F0502020204030204" pitchFamily="34" charset="0"/>
              </a:rPr>
              <a:t>Built in smart contract compilation, linking, deployment and binary management. </a:t>
            </a:r>
          </a:p>
          <a:p>
            <a:pPr marL="285750" indent="-285750">
              <a:buFont typeface="Arial" panose="020B0604020202020204" pitchFamily="34" charset="0"/>
              <a:buChar char="•"/>
            </a:pPr>
            <a:endParaRPr lang="en-US"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solidFill>
                  <a:schemeClr val="accent1"/>
                </a:solidFill>
                <a:latin typeface="Calibri" panose="020F0502020204030204" pitchFamily="34" charset="0"/>
                <a:cs typeface="Calibri" panose="020F0502020204030204" pitchFamily="34" charset="0"/>
              </a:rPr>
              <a:t>Deploying contracts, developing applications and run tests.</a:t>
            </a:r>
          </a:p>
          <a:p>
            <a:pPr marL="285750" indent="-285750">
              <a:buFont typeface="Arial" panose="020B0604020202020204" pitchFamily="34" charset="0"/>
              <a:buChar char="•"/>
            </a:pPr>
            <a:endParaRPr lang="en-US"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solidFill>
                  <a:schemeClr val="accent1"/>
                </a:solidFill>
                <a:latin typeface="Calibri" panose="020F0502020204030204" pitchFamily="34" charset="0"/>
                <a:cs typeface="Calibri" panose="020F0502020204030204" pitchFamily="34" charset="0"/>
              </a:rPr>
              <a:t>Collection of front-end libraries that make writing </a:t>
            </a:r>
            <a:r>
              <a:rPr lang="en-US" dirty="0" err="1">
                <a:solidFill>
                  <a:schemeClr val="accent1"/>
                </a:solidFill>
                <a:latin typeface="Calibri" panose="020F0502020204030204" pitchFamily="34" charset="0"/>
                <a:cs typeface="Calibri" panose="020F0502020204030204" pitchFamily="34" charset="0"/>
              </a:rPr>
              <a:t>dapp</a:t>
            </a:r>
            <a:r>
              <a:rPr lang="en-US" dirty="0">
                <a:solidFill>
                  <a:schemeClr val="accent1"/>
                </a:solidFill>
                <a:latin typeface="Calibri" panose="020F0502020204030204" pitchFamily="34" charset="0"/>
                <a:cs typeface="Calibri" panose="020F0502020204030204" pitchFamily="34" charset="0"/>
              </a:rPr>
              <a:t> frontends more predictable. Reactive Ethereum datastore for </a:t>
            </a:r>
            <a:r>
              <a:rPr lang="en-US" dirty="0" err="1">
                <a:solidFill>
                  <a:schemeClr val="accent1"/>
                </a:solidFill>
                <a:latin typeface="Calibri" panose="020F0502020204030204" pitchFamily="34" charset="0"/>
                <a:cs typeface="Calibri" panose="020F0502020204030204" pitchFamily="34" charset="0"/>
              </a:rPr>
              <a:t>dapp</a:t>
            </a:r>
            <a:r>
              <a:rPr lang="en-US" dirty="0">
                <a:solidFill>
                  <a:schemeClr val="accent1"/>
                </a:solidFill>
                <a:latin typeface="Calibri" panose="020F0502020204030204" pitchFamily="34" charset="0"/>
                <a:cs typeface="Calibri" panose="020F0502020204030204" pitchFamily="34" charset="0"/>
              </a:rPr>
              <a:t> users interfaces.</a:t>
            </a:r>
          </a:p>
        </p:txBody>
      </p:sp>
      <p:pic>
        <p:nvPicPr>
          <p:cNvPr id="8" name="图片 3">
            <a:extLst>
              <a:ext uri="{FF2B5EF4-FFF2-40B4-BE49-F238E27FC236}">
                <a16:creationId xmlns:a16="http://schemas.microsoft.com/office/drawing/2014/main" id="{675AFED5-EF06-AC46-B331-3E718296C32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51759" y="1175966"/>
            <a:ext cx="28892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4">
            <a:extLst>
              <a:ext uri="{FF2B5EF4-FFF2-40B4-BE49-F238E27FC236}">
                <a16:creationId xmlns:a16="http://schemas.microsoft.com/office/drawing/2014/main" id="{BC861368-0994-F74F-AB46-F90E4B4768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51761" y="1850203"/>
            <a:ext cx="301625" cy="292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5">
            <a:extLst>
              <a:ext uri="{FF2B5EF4-FFF2-40B4-BE49-F238E27FC236}">
                <a16:creationId xmlns:a16="http://schemas.microsoft.com/office/drawing/2014/main" id="{7C6C30E7-62B5-4D46-941D-C37FAAF75F2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51759" y="2528133"/>
            <a:ext cx="288925" cy="264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18D654A2-87D6-E042-A27E-F3F64DDF711B}"/>
              </a:ext>
            </a:extLst>
          </p:cNvPr>
          <p:cNvSpPr/>
          <p:nvPr/>
        </p:nvSpPr>
        <p:spPr>
          <a:xfrm>
            <a:off x="3012776" y="3235380"/>
            <a:ext cx="4995644" cy="1384995"/>
          </a:xfrm>
          <a:prstGeom prst="rect">
            <a:avLst/>
          </a:prstGeom>
        </p:spPr>
        <p:txBody>
          <a:bodyPr wrap="square">
            <a:spAutoFit/>
          </a:bodyPr>
          <a:lstStyle/>
          <a:p>
            <a:r>
              <a:rPr lang="en-US" b="1" dirty="0">
                <a:solidFill>
                  <a:schemeClr val="accent1"/>
                </a:solidFill>
                <a:latin typeface="Calibri" panose="020F0502020204030204" pitchFamily="34" charset="0"/>
                <a:cs typeface="Calibri" panose="020F0502020204030204" pitchFamily="34" charset="0"/>
              </a:rPr>
              <a:t>Functions</a:t>
            </a:r>
          </a:p>
          <a:p>
            <a:endParaRPr lang="en-US"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solidFill>
                  <a:schemeClr val="accent1"/>
                </a:solidFill>
                <a:latin typeface="Calibri" panose="020F0502020204030204" pitchFamily="34" charset="0"/>
                <a:cs typeface="Calibri" panose="020F0502020204030204" pitchFamily="34" charset="0"/>
              </a:rPr>
              <a:t>Smart contract: written by solidity</a:t>
            </a:r>
          </a:p>
          <a:p>
            <a:pPr marL="285750" indent="-285750">
              <a:buFont typeface="Arial" panose="020B0604020202020204" pitchFamily="34" charset="0"/>
              <a:buChar char="•"/>
            </a:pPr>
            <a:r>
              <a:rPr lang="en-US" dirty="0" err="1">
                <a:solidFill>
                  <a:schemeClr val="accent1"/>
                </a:solidFill>
                <a:latin typeface="Calibri" panose="020F0502020204030204" pitchFamily="34" charset="0"/>
                <a:cs typeface="Calibri" panose="020F0502020204030204" pitchFamily="34" charset="0"/>
              </a:rPr>
              <a:t>Dapp</a:t>
            </a:r>
            <a:r>
              <a:rPr lang="en-US" dirty="0">
                <a:solidFill>
                  <a:schemeClr val="accent1"/>
                </a:solidFill>
                <a:latin typeface="Calibri" panose="020F0502020204030204" pitchFamily="34" charset="0"/>
                <a:cs typeface="Calibri" panose="020F0502020204030204" pitchFamily="34" charset="0"/>
              </a:rPr>
              <a:t>: </a:t>
            </a:r>
            <a:r>
              <a:rPr lang="en-US" dirty="0" err="1">
                <a:solidFill>
                  <a:schemeClr val="accent1"/>
                </a:solidFill>
                <a:latin typeface="Calibri" panose="020F0502020204030204" pitchFamily="34" charset="0"/>
                <a:cs typeface="Calibri" panose="020F0502020204030204" pitchFamily="34" charset="0"/>
              </a:rPr>
              <a:t>wittern</a:t>
            </a:r>
            <a:r>
              <a:rPr lang="en-US" dirty="0">
                <a:solidFill>
                  <a:schemeClr val="accent1"/>
                </a:solidFill>
                <a:latin typeface="Calibri" panose="020F0502020204030204" pitchFamily="34" charset="0"/>
                <a:cs typeface="Calibri" panose="020F0502020204030204" pitchFamily="34" charset="0"/>
              </a:rPr>
              <a:t> by </a:t>
            </a:r>
            <a:r>
              <a:rPr lang="en-US" dirty="0" err="1">
                <a:solidFill>
                  <a:schemeClr val="accent1"/>
                </a:solidFill>
                <a:latin typeface="Calibri" panose="020F0502020204030204" pitchFamily="34" charset="0"/>
                <a:cs typeface="Calibri" panose="020F0502020204030204" pitchFamily="34" charset="0"/>
              </a:rPr>
              <a:t>angular.js</a:t>
            </a:r>
            <a:endParaRPr lang="en-US" dirty="0">
              <a:solidFill>
                <a:schemeClr val="accent1"/>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solidFill>
                  <a:schemeClr val="accent1"/>
                </a:solidFill>
                <a:latin typeface="Calibri" panose="020F0502020204030204" pitchFamily="34" charset="0"/>
                <a:cs typeface="Calibri" panose="020F0502020204030204" pitchFamily="34" charset="0"/>
              </a:rPr>
              <a:t>Truffle-contract encapsulates the web3.js, and  web3.js encapsulates JSON_RPC, and can compile smart contract.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9F766-999C-D44C-8C99-6AA98348585F}"/>
              </a:ext>
            </a:extLst>
          </p:cNvPr>
          <p:cNvSpPr>
            <a:spLocks noGrp="1"/>
          </p:cNvSpPr>
          <p:nvPr>
            <p:ph type="title"/>
          </p:nvPr>
        </p:nvSpPr>
        <p:spPr>
          <a:xfrm>
            <a:off x="729999" y="1318650"/>
            <a:ext cx="4529897" cy="602429"/>
          </a:xfrm>
        </p:spPr>
        <p:txBody>
          <a:bodyPr/>
          <a:lstStyle/>
          <a:p>
            <a:r>
              <a:rPr lang="en-US" dirty="0"/>
              <a:t>Structure </a:t>
            </a:r>
            <a:br>
              <a:rPr lang="en-US" dirty="0"/>
            </a:br>
            <a:r>
              <a:rPr lang="en-US" dirty="0"/>
              <a:t>of Technology </a:t>
            </a:r>
            <a:br>
              <a:rPr lang="en-US" dirty="0"/>
            </a:br>
            <a:endParaRPr lang="en-US" dirty="0"/>
          </a:p>
        </p:txBody>
      </p:sp>
      <p:pic>
        <p:nvPicPr>
          <p:cNvPr id="5" name="Picture 12" descr="https://lh5.googleusercontent.com/p0bM7gs10glxKYLrNUAw6Itd-WiUIEiUkM8N9PmqAz-eL1DkHM-qqQfF4Bs7WlCjTmZ3usX3Mjprj--kBglX-lFqHwFRNAUHYyV-49pXV_knwDMe44S7tHTxwI7t1l47czX4Sgb0qTE">
            <a:extLst>
              <a:ext uri="{FF2B5EF4-FFF2-40B4-BE49-F238E27FC236}">
                <a16:creationId xmlns:a16="http://schemas.microsoft.com/office/drawing/2014/main" id="{23348376-A14B-5545-A8D6-94DBB57D0F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18150" y="4391243"/>
            <a:ext cx="648304" cy="75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72C29E19-6045-D44C-9E49-B926D7E29A92}"/>
              </a:ext>
            </a:extLst>
          </p:cNvPr>
          <p:cNvPicPr>
            <a:picLocks noChangeAspect="1"/>
          </p:cNvPicPr>
          <p:nvPr/>
        </p:nvPicPr>
        <p:blipFill>
          <a:blip r:embed="rId4"/>
          <a:stretch>
            <a:fillRect/>
          </a:stretch>
        </p:blipFill>
        <p:spPr>
          <a:xfrm>
            <a:off x="3221446" y="1131025"/>
            <a:ext cx="5435600" cy="3543300"/>
          </a:xfrm>
          <a:prstGeom prst="rect">
            <a:avLst/>
          </a:prstGeom>
        </p:spPr>
      </p:pic>
    </p:spTree>
    <p:extLst>
      <p:ext uri="{BB962C8B-B14F-4D97-AF65-F5344CB8AC3E}">
        <p14:creationId xmlns:p14="http://schemas.microsoft.com/office/powerpoint/2010/main" val="1733034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22450"/>
            <a:ext cx="7688400" cy="867077"/>
          </a:xfrm>
          <a:prstGeom prst="rect">
            <a:avLst/>
          </a:prstGeom>
        </p:spPr>
        <p:txBody>
          <a:bodyPr spcFirstLastPara="1" wrap="square" lIns="91425" tIns="91425" rIns="91425" bIns="91425" anchor="t" anchorCtr="0">
            <a:noAutofit/>
          </a:bodyPr>
          <a:lstStyle/>
          <a:p>
            <a:pPr lvl="0"/>
            <a:r>
              <a:rPr lang="en-HK" altLang="zh-CN" dirty="0">
                <a:latin typeface="Arial" panose="020B0604020202020204" pitchFamily="34" charset="0"/>
                <a:cs typeface="Arial" panose="020B0604020202020204" pitchFamily="34" charset="0"/>
              </a:rPr>
              <a:t>Smart Contract</a:t>
            </a:r>
          </a:p>
        </p:txBody>
      </p:sp>
      <p:sp>
        <p:nvSpPr>
          <p:cNvPr id="3" name="triangle_14203">
            <a:extLst>
              <a:ext uri="{FF2B5EF4-FFF2-40B4-BE49-F238E27FC236}">
                <a16:creationId xmlns:a16="http://schemas.microsoft.com/office/drawing/2014/main" id="{290D428E-F32E-7549-84E6-FC436C4A5BF2}"/>
              </a:ext>
            </a:extLst>
          </p:cNvPr>
          <p:cNvSpPr>
            <a:spLocks noChangeAspect="1"/>
          </p:cNvSpPr>
          <p:nvPr/>
        </p:nvSpPr>
        <p:spPr bwMode="auto">
          <a:xfrm>
            <a:off x="3298838" y="2234106"/>
            <a:ext cx="2234363" cy="2232248"/>
          </a:xfrm>
          <a:custGeom>
            <a:avLst/>
            <a:gdLst>
              <a:gd name="connsiteX0" fmla="*/ 144578 w 607448"/>
              <a:gd name="connsiteY0" fmla="*/ 312118 h 606874"/>
              <a:gd name="connsiteX1" fmla="*/ 146423 w 607448"/>
              <a:gd name="connsiteY1" fmla="*/ 318565 h 606874"/>
              <a:gd name="connsiteX2" fmla="*/ 144578 w 607448"/>
              <a:gd name="connsiteY2" fmla="*/ 347115 h 606874"/>
              <a:gd name="connsiteX3" fmla="*/ 139966 w 607448"/>
              <a:gd name="connsiteY3" fmla="*/ 356325 h 606874"/>
              <a:gd name="connsiteX4" fmla="*/ 136277 w 607448"/>
              <a:gd name="connsiteY4" fmla="*/ 354483 h 606874"/>
              <a:gd name="connsiteX5" fmla="*/ 132587 w 607448"/>
              <a:gd name="connsiteY5" fmla="*/ 349878 h 606874"/>
              <a:gd name="connsiteX6" fmla="*/ 20061 w 607448"/>
              <a:gd name="connsiteY6" fmla="*/ 581042 h 606874"/>
              <a:gd name="connsiteX7" fmla="*/ 287542 w 607448"/>
              <a:gd name="connsiteY7" fmla="*/ 581042 h 606874"/>
              <a:gd name="connsiteX8" fmla="*/ 294921 w 607448"/>
              <a:gd name="connsiteY8" fmla="*/ 588410 h 606874"/>
              <a:gd name="connsiteX9" fmla="*/ 287542 w 607448"/>
              <a:gd name="connsiteY9" fmla="*/ 595778 h 606874"/>
              <a:gd name="connsiteX10" fmla="*/ 8070 w 607448"/>
              <a:gd name="connsiteY10" fmla="*/ 595778 h 606874"/>
              <a:gd name="connsiteX11" fmla="*/ 691 w 607448"/>
              <a:gd name="connsiteY11" fmla="*/ 592094 h 606874"/>
              <a:gd name="connsiteX12" fmla="*/ 691 w 607448"/>
              <a:gd name="connsiteY12" fmla="*/ 584726 h 606874"/>
              <a:gd name="connsiteX13" fmla="*/ 118752 w 607448"/>
              <a:gd name="connsiteY13" fmla="*/ 343431 h 606874"/>
              <a:gd name="connsiteX14" fmla="*/ 113218 w 607448"/>
              <a:gd name="connsiteY14" fmla="*/ 342510 h 606874"/>
              <a:gd name="connsiteX15" fmla="*/ 109529 w 607448"/>
              <a:gd name="connsiteY15" fmla="*/ 340668 h 606874"/>
              <a:gd name="connsiteX16" fmla="*/ 114140 w 607448"/>
              <a:gd name="connsiteY16" fmla="*/ 331458 h 606874"/>
              <a:gd name="connsiteX17" fmla="*/ 135354 w 607448"/>
              <a:gd name="connsiteY17" fmla="*/ 313039 h 606874"/>
              <a:gd name="connsiteX18" fmla="*/ 144578 w 607448"/>
              <a:gd name="connsiteY18" fmla="*/ 312118 h 606874"/>
              <a:gd name="connsiteX19" fmla="*/ 458236 w 607448"/>
              <a:gd name="connsiteY19" fmla="*/ 299360 h 606874"/>
              <a:gd name="connsiteX20" fmla="*/ 469306 w 607448"/>
              <a:gd name="connsiteY20" fmla="*/ 303043 h 606874"/>
              <a:gd name="connsiteX21" fmla="*/ 606757 w 607448"/>
              <a:gd name="connsiteY21" fmla="*/ 584777 h 606874"/>
              <a:gd name="connsiteX22" fmla="*/ 606757 w 607448"/>
              <a:gd name="connsiteY22" fmla="*/ 592143 h 606874"/>
              <a:gd name="connsiteX23" fmla="*/ 600299 w 607448"/>
              <a:gd name="connsiteY23" fmla="*/ 595826 h 606874"/>
              <a:gd name="connsiteX24" fmla="*/ 365065 w 607448"/>
              <a:gd name="connsiteY24" fmla="*/ 595826 h 606874"/>
              <a:gd name="connsiteX25" fmla="*/ 366910 w 607448"/>
              <a:gd name="connsiteY25" fmla="*/ 601350 h 606874"/>
              <a:gd name="connsiteX26" fmla="*/ 366910 w 607448"/>
              <a:gd name="connsiteY26" fmla="*/ 605033 h 606874"/>
              <a:gd name="connsiteX27" fmla="*/ 363220 w 607448"/>
              <a:gd name="connsiteY27" fmla="*/ 606874 h 606874"/>
              <a:gd name="connsiteX28" fmla="*/ 356763 w 607448"/>
              <a:gd name="connsiteY28" fmla="*/ 605033 h 606874"/>
              <a:gd name="connsiteX29" fmla="*/ 330933 w 607448"/>
              <a:gd name="connsiteY29" fmla="*/ 594905 h 606874"/>
              <a:gd name="connsiteX30" fmla="*/ 325398 w 607448"/>
              <a:gd name="connsiteY30" fmla="*/ 588460 h 606874"/>
              <a:gd name="connsiteX31" fmla="*/ 330933 w 607448"/>
              <a:gd name="connsiteY31" fmla="*/ 582015 h 606874"/>
              <a:gd name="connsiteX32" fmla="*/ 356763 w 607448"/>
              <a:gd name="connsiteY32" fmla="*/ 570967 h 606874"/>
              <a:gd name="connsiteX33" fmla="*/ 363220 w 607448"/>
              <a:gd name="connsiteY33" fmla="*/ 570046 h 606874"/>
              <a:gd name="connsiteX34" fmla="*/ 366910 w 607448"/>
              <a:gd name="connsiteY34" fmla="*/ 570967 h 606874"/>
              <a:gd name="connsiteX35" fmla="*/ 366910 w 607448"/>
              <a:gd name="connsiteY35" fmla="*/ 575570 h 606874"/>
              <a:gd name="connsiteX36" fmla="*/ 365065 w 607448"/>
              <a:gd name="connsiteY36" fmla="*/ 581094 h 606874"/>
              <a:gd name="connsiteX37" fmla="*/ 587384 w 607448"/>
              <a:gd name="connsiteY37" fmla="*/ 581094 h 606874"/>
              <a:gd name="connsiteX38" fmla="*/ 455469 w 607448"/>
              <a:gd name="connsiteY38" fmla="*/ 309488 h 606874"/>
              <a:gd name="connsiteX39" fmla="*/ 454546 w 607448"/>
              <a:gd name="connsiteY39" fmla="*/ 303964 h 606874"/>
              <a:gd name="connsiteX40" fmla="*/ 458236 w 607448"/>
              <a:gd name="connsiteY40" fmla="*/ 299360 h 606874"/>
              <a:gd name="connsiteX41" fmla="*/ 285728 w 607448"/>
              <a:gd name="connsiteY41" fmla="*/ 0 h 606874"/>
              <a:gd name="connsiteX42" fmla="*/ 293106 w 607448"/>
              <a:gd name="connsiteY42" fmla="*/ 3683 h 606874"/>
              <a:gd name="connsiteX43" fmla="*/ 403778 w 607448"/>
              <a:gd name="connsiteY43" fmla="*/ 185080 h 606874"/>
              <a:gd name="connsiteX44" fmla="*/ 407467 w 607448"/>
              <a:gd name="connsiteY44" fmla="*/ 180476 h 606874"/>
              <a:gd name="connsiteX45" fmla="*/ 410234 w 607448"/>
              <a:gd name="connsiteY45" fmla="*/ 178635 h 606874"/>
              <a:gd name="connsiteX46" fmla="*/ 415768 w 607448"/>
              <a:gd name="connsiteY46" fmla="*/ 186922 h 606874"/>
              <a:gd name="connsiteX47" fmla="*/ 420379 w 607448"/>
              <a:gd name="connsiteY47" fmla="*/ 215467 h 606874"/>
              <a:gd name="connsiteX48" fmla="*/ 419457 w 607448"/>
              <a:gd name="connsiteY48" fmla="*/ 221912 h 606874"/>
              <a:gd name="connsiteX49" fmla="*/ 409312 w 607448"/>
              <a:gd name="connsiteY49" fmla="*/ 221912 h 606874"/>
              <a:gd name="connsiteX50" fmla="*/ 387177 w 607448"/>
              <a:gd name="connsiteY50" fmla="*/ 205338 h 606874"/>
              <a:gd name="connsiteX51" fmla="*/ 381644 w 607448"/>
              <a:gd name="connsiteY51" fmla="*/ 197051 h 606874"/>
              <a:gd name="connsiteX52" fmla="*/ 385333 w 607448"/>
              <a:gd name="connsiteY52" fmla="*/ 194288 h 606874"/>
              <a:gd name="connsiteX53" fmla="*/ 390867 w 607448"/>
              <a:gd name="connsiteY53" fmla="*/ 193368 h 606874"/>
              <a:gd name="connsiteX54" fmla="*/ 286650 w 607448"/>
              <a:gd name="connsiteY54" fmla="*/ 23941 h 606874"/>
              <a:gd name="connsiteX55" fmla="*/ 179668 w 607448"/>
              <a:gd name="connsiteY55" fmla="*/ 242170 h 606874"/>
              <a:gd name="connsiteX56" fmla="*/ 173212 w 607448"/>
              <a:gd name="connsiteY56" fmla="*/ 246774 h 606874"/>
              <a:gd name="connsiteX57" fmla="*/ 169523 w 607448"/>
              <a:gd name="connsiteY57" fmla="*/ 245853 h 606874"/>
              <a:gd name="connsiteX58" fmla="*/ 165834 w 607448"/>
              <a:gd name="connsiteY58" fmla="*/ 235724 h 606874"/>
              <a:gd name="connsiteX59" fmla="*/ 279272 w 607448"/>
              <a:gd name="connsiteY59" fmla="*/ 4604 h 606874"/>
              <a:gd name="connsiteX60" fmla="*/ 285728 w 607448"/>
              <a:gd name="connsiteY60" fmla="*/ 0 h 606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7448" h="606874">
                <a:moveTo>
                  <a:pt x="144578" y="312118"/>
                </a:moveTo>
                <a:cubicBezTo>
                  <a:pt x="146423" y="313039"/>
                  <a:pt x="146423" y="315802"/>
                  <a:pt x="146423" y="318565"/>
                </a:cubicBezTo>
                <a:lnTo>
                  <a:pt x="144578" y="347115"/>
                </a:lnTo>
                <a:cubicBezTo>
                  <a:pt x="144578" y="352641"/>
                  <a:pt x="142733" y="356325"/>
                  <a:pt x="139966" y="356325"/>
                </a:cubicBezTo>
                <a:cubicBezTo>
                  <a:pt x="139044" y="356325"/>
                  <a:pt x="137199" y="355404"/>
                  <a:pt x="136277" y="354483"/>
                </a:cubicBezTo>
                <a:lnTo>
                  <a:pt x="132587" y="349878"/>
                </a:lnTo>
                <a:lnTo>
                  <a:pt x="20061" y="581042"/>
                </a:lnTo>
                <a:lnTo>
                  <a:pt x="287542" y="581042"/>
                </a:lnTo>
                <a:cubicBezTo>
                  <a:pt x="291232" y="581042"/>
                  <a:pt x="294921" y="583805"/>
                  <a:pt x="294921" y="588410"/>
                </a:cubicBezTo>
                <a:cubicBezTo>
                  <a:pt x="294921" y="593015"/>
                  <a:pt x="291232" y="595778"/>
                  <a:pt x="287542" y="595778"/>
                </a:cubicBezTo>
                <a:lnTo>
                  <a:pt x="8070" y="595778"/>
                </a:lnTo>
                <a:cubicBezTo>
                  <a:pt x="5303" y="595778"/>
                  <a:pt x="2536" y="594857"/>
                  <a:pt x="691" y="592094"/>
                </a:cubicBezTo>
                <a:cubicBezTo>
                  <a:pt x="-231" y="590252"/>
                  <a:pt x="-231" y="587489"/>
                  <a:pt x="691" y="584726"/>
                </a:cubicBezTo>
                <a:lnTo>
                  <a:pt x="118752" y="343431"/>
                </a:lnTo>
                <a:lnTo>
                  <a:pt x="113218" y="342510"/>
                </a:lnTo>
                <a:cubicBezTo>
                  <a:pt x="110451" y="342510"/>
                  <a:pt x="109529" y="341589"/>
                  <a:pt x="109529" y="340668"/>
                </a:cubicBezTo>
                <a:cubicBezTo>
                  <a:pt x="108606" y="337905"/>
                  <a:pt x="110451" y="335142"/>
                  <a:pt x="114140" y="331458"/>
                </a:cubicBezTo>
                <a:lnTo>
                  <a:pt x="135354" y="313039"/>
                </a:lnTo>
                <a:cubicBezTo>
                  <a:pt x="139044" y="310276"/>
                  <a:pt x="142733" y="309355"/>
                  <a:pt x="144578" y="312118"/>
                </a:cubicBezTo>
                <a:close/>
                <a:moveTo>
                  <a:pt x="458236" y="299360"/>
                </a:moveTo>
                <a:cubicBezTo>
                  <a:pt x="461926" y="297519"/>
                  <a:pt x="467461" y="299360"/>
                  <a:pt x="469306" y="303043"/>
                </a:cubicBezTo>
                <a:lnTo>
                  <a:pt x="606757" y="584777"/>
                </a:lnTo>
                <a:cubicBezTo>
                  <a:pt x="607679" y="587539"/>
                  <a:pt x="607679" y="590301"/>
                  <a:pt x="606757" y="592143"/>
                </a:cubicBezTo>
                <a:cubicBezTo>
                  <a:pt x="604912" y="594905"/>
                  <a:pt x="603067" y="595826"/>
                  <a:pt x="600299" y="595826"/>
                </a:cubicBezTo>
                <a:lnTo>
                  <a:pt x="365065" y="595826"/>
                </a:lnTo>
                <a:lnTo>
                  <a:pt x="366910" y="601350"/>
                </a:lnTo>
                <a:cubicBezTo>
                  <a:pt x="367832" y="603191"/>
                  <a:pt x="367832" y="604112"/>
                  <a:pt x="366910" y="605033"/>
                </a:cubicBezTo>
                <a:cubicBezTo>
                  <a:pt x="366910" y="605953"/>
                  <a:pt x="365065" y="606874"/>
                  <a:pt x="363220" y="606874"/>
                </a:cubicBezTo>
                <a:cubicBezTo>
                  <a:pt x="361375" y="606874"/>
                  <a:pt x="359530" y="606874"/>
                  <a:pt x="356763" y="605033"/>
                </a:cubicBezTo>
                <a:lnTo>
                  <a:pt x="330933" y="594905"/>
                </a:lnTo>
                <a:cubicBezTo>
                  <a:pt x="326321" y="592143"/>
                  <a:pt x="325398" y="589381"/>
                  <a:pt x="325398" y="588460"/>
                </a:cubicBezTo>
                <a:cubicBezTo>
                  <a:pt x="325398" y="586619"/>
                  <a:pt x="326321" y="583857"/>
                  <a:pt x="330933" y="582015"/>
                </a:cubicBezTo>
                <a:lnTo>
                  <a:pt x="356763" y="570967"/>
                </a:lnTo>
                <a:cubicBezTo>
                  <a:pt x="359530" y="570046"/>
                  <a:pt x="361375" y="570046"/>
                  <a:pt x="363220" y="570046"/>
                </a:cubicBezTo>
                <a:cubicBezTo>
                  <a:pt x="365065" y="570046"/>
                  <a:pt x="366910" y="570967"/>
                  <a:pt x="366910" y="570967"/>
                </a:cubicBezTo>
                <a:cubicBezTo>
                  <a:pt x="367832" y="571888"/>
                  <a:pt x="367832" y="573729"/>
                  <a:pt x="366910" y="575570"/>
                </a:cubicBezTo>
                <a:lnTo>
                  <a:pt x="365065" y="581094"/>
                </a:lnTo>
                <a:lnTo>
                  <a:pt x="587384" y="581094"/>
                </a:lnTo>
                <a:lnTo>
                  <a:pt x="455469" y="309488"/>
                </a:lnTo>
                <a:cubicBezTo>
                  <a:pt x="454546" y="307647"/>
                  <a:pt x="454546" y="305805"/>
                  <a:pt x="454546" y="303964"/>
                </a:cubicBezTo>
                <a:cubicBezTo>
                  <a:pt x="455469" y="302123"/>
                  <a:pt x="456391" y="300281"/>
                  <a:pt x="458236" y="299360"/>
                </a:cubicBezTo>
                <a:close/>
                <a:moveTo>
                  <a:pt x="285728" y="0"/>
                </a:moveTo>
                <a:cubicBezTo>
                  <a:pt x="289417" y="0"/>
                  <a:pt x="291262" y="921"/>
                  <a:pt x="293106" y="3683"/>
                </a:cubicBezTo>
                <a:lnTo>
                  <a:pt x="403778" y="185080"/>
                </a:lnTo>
                <a:lnTo>
                  <a:pt x="407467" y="180476"/>
                </a:lnTo>
                <a:cubicBezTo>
                  <a:pt x="408390" y="178635"/>
                  <a:pt x="409312" y="178635"/>
                  <a:pt x="410234" y="178635"/>
                </a:cubicBezTo>
                <a:cubicBezTo>
                  <a:pt x="413001" y="178635"/>
                  <a:pt x="415768" y="181397"/>
                  <a:pt x="415768" y="186922"/>
                </a:cubicBezTo>
                <a:lnTo>
                  <a:pt x="420379" y="215467"/>
                </a:lnTo>
                <a:cubicBezTo>
                  <a:pt x="420379" y="218229"/>
                  <a:pt x="420379" y="220992"/>
                  <a:pt x="419457" y="221912"/>
                </a:cubicBezTo>
                <a:cubicBezTo>
                  <a:pt x="416690" y="224675"/>
                  <a:pt x="413923" y="224675"/>
                  <a:pt x="409312" y="221912"/>
                </a:cubicBezTo>
                <a:lnTo>
                  <a:pt x="387177" y="205338"/>
                </a:lnTo>
                <a:cubicBezTo>
                  <a:pt x="382566" y="202576"/>
                  <a:pt x="380722" y="198892"/>
                  <a:pt x="381644" y="197051"/>
                </a:cubicBezTo>
                <a:cubicBezTo>
                  <a:pt x="381644" y="196130"/>
                  <a:pt x="382566" y="194288"/>
                  <a:pt x="385333" y="194288"/>
                </a:cubicBezTo>
                <a:lnTo>
                  <a:pt x="390867" y="193368"/>
                </a:lnTo>
                <a:lnTo>
                  <a:pt x="286650" y="23941"/>
                </a:lnTo>
                <a:lnTo>
                  <a:pt x="179668" y="242170"/>
                </a:lnTo>
                <a:cubicBezTo>
                  <a:pt x="178745" y="244932"/>
                  <a:pt x="175978" y="246774"/>
                  <a:pt x="173212" y="246774"/>
                </a:cubicBezTo>
                <a:cubicBezTo>
                  <a:pt x="172289" y="246774"/>
                  <a:pt x="170445" y="246774"/>
                  <a:pt x="169523" y="245853"/>
                </a:cubicBezTo>
                <a:cubicBezTo>
                  <a:pt x="165834" y="244012"/>
                  <a:pt x="163989" y="239408"/>
                  <a:pt x="165834" y="235724"/>
                </a:cubicBezTo>
                <a:lnTo>
                  <a:pt x="279272" y="4604"/>
                </a:lnTo>
                <a:cubicBezTo>
                  <a:pt x="281117" y="1842"/>
                  <a:pt x="282961" y="0"/>
                  <a:pt x="285728" y="0"/>
                </a:cubicBezTo>
                <a:close/>
              </a:path>
            </a:pathLst>
          </a:custGeom>
          <a:solidFill>
            <a:schemeClr val="tx1"/>
          </a:solidFill>
          <a:ln w="28575">
            <a:solidFill>
              <a:schemeClr val="bg1"/>
            </a:solidFill>
          </a:ln>
          <a:effectLst>
            <a:reflection blurRad="6350" stA="0" endPos="35000" dir="5400000" sy="-100000" algn="bl" rotWithShape="0"/>
          </a:effectLst>
        </p:spPr>
        <p:txBody>
          <a:bodyPr anchor="ctr"/>
          <a:lstStyle/>
          <a:p>
            <a:pPr algn="ctr">
              <a:defRPr/>
            </a:pPr>
            <a:endParaRPr lang="zh-CN" altLang="en-US" sz="4500" dirty="0">
              <a:solidFill>
                <a:schemeClr val="bg1"/>
              </a:solidFill>
            </a:endParaRPr>
          </a:p>
        </p:txBody>
      </p:sp>
      <p:sp>
        <p:nvSpPr>
          <p:cNvPr id="5" name="文本框 9">
            <a:extLst>
              <a:ext uri="{FF2B5EF4-FFF2-40B4-BE49-F238E27FC236}">
                <a16:creationId xmlns:a16="http://schemas.microsoft.com/office/drawing/2014/main" id="{92E416A2-8F8D-6749-9271-8C2D97EE6A51}"/>
              </a:ext>
            </a:extLst>
          </p:cNvPr>
          <p:cNvSpPr txBox="1">
            <a:spLocks noChangeArrowheads="1"/>
          </p:cNvSpPr>
          <p:nvPr/>
        </p:nvSpPr>
        <p:spPr bwMode="auto">
          <a:xfrm>
            <a:off x="3627031" y="2775125"/>
            <a:ext cx="1577975"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9600" dirty="0">
                <a:solidFill>
                  <a:schemeClr val="tx2"/>
                </a:solidFill>
              </a:rPr>
              <a:t>3</a:t>
            </a:r>
            <a:endParaRPr lang="zh-CN" altLang="en-US" sz="6600" dirty="0">
              <a:solidFill>
                <a:schemeClr val="tx2"/>
              </a:solidFill>
            </a:endParaRPr>
          </a:p>
        </p:txBody>
      </p:sp>
    </p:spTree>
    <p:extLst>
      <p:ext uri="{BB962C8B-B14F-4D97-AF65-F5344CB8AC3E}">
        <p14:creationId xmlns:p14="http://schemas.microsoft.com/office/powerpoint/2010/main" val="1431437097"/>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283</TotalTime>
  <Words>1357</Words>
  <Application>Microsoft Macintosh PowerPoint</Application>
  <PresentationFormat>On-screen Show (16:9)</PresentationFormat>
  <Paragraphs>143</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Calibri</vt:lpstr>
      <vt:lpstr>Arial</vt:lpstr>
      <vt:lpstr>宋体</vt:lpstr>
      <vt:lpstr>Raleway</vt:lpstr>
      <vt:lpstr>Lato</vt:lpstr>
      <vt:lpstr>Streamline</vt:lpstr>
      <vt:lpstr>Lottery Chain</vt:lpstr>
      <vt:lpstr>Contains</vt:lpstr>
      <vt:lpstr>Introduction</vt:lpstr>
      <vt:lpstr>Background of Lottery Chain</vt:lpstr>
      <vt:lpstr>Advantages of Lottery Chain</vt:lpstr>
      <vt:lpstr>Framework of Lottery Chain</vt:lpstr>
      <vt:lpstr>Truffle Suite</vt:lpstr>
      <vt:lpstr>Structure  of Technology  </vt:lpstr>
      <vt:lpstr>Smart Contract</vt:lpstr>
      <vt:lpstr>Interaction  Logics</vt:lpstr>
      <vt:lpstr>Smart Contract Logic</vt:lpstr>
      <vt:lpstr>Winner  Selection  Logic</vt:lpstr>
      <vt:lpstr>Fairness  of Winner Selection </vt:lpstr>
      <vt:lpstr>DAPP &amp; Demo</vt:lpstr>
      <vt:lpstr>PowerPoint Presentation</vt:lpstr>
      <vt:lpstr>Finical Plan</vt:lpstr>
      <vt:lpstr>Stages</vt:lpstr>
      <vt:lpstr>Financial Plan</vt:lpstr>
      <vt:lpstr>Financial Plan</vt:lpstr>
      <vt:lpstr>Summary and Improvements </vt:lpstr>
      <vt:lpstr>Summary</vt:lpstr>
      <vt:lpstr>“Let Randomness Rules”</vt:lpstr>
      <vt:lpstr>Thanks!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Lottery Chain</dc:title>
  <cp:lastModifiedBy>cchen zhang</cp:lastModifiedBy>
  <cp:revision>142</cp:revision>
  <dcterms:modified xsi:type="dcterms:W3CDTF">2019-05-09T14:14:30Z</dcterms:modified>
</cp:coreProperties>
</file>